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88" r:id="rId4"/>
    <p:sldId id="272" r:id="rId5"/>
    <p:sldId id="258" r:id="rId6"/>
    <p:sldId id="259" r:id="rId7"/>
    <p:sldId id="284" r:id="rId8"/>
    <p:sldId id="281" r:id="rId9"/>
    <p:sldId id="276" r:id="rId10"/>
    <p:sldId id="277" r:id="rId11"/>
    <p:sldId id="275" r:id="rId12"/>
    <p:sldId id="260" r:id="rId13"/>
    <p:sldId id="278" r:id="rId14"/>
    <p:sldId id="290" r:id="rId15"/>
    <p:sldId id="261" r:id="rId16"/>
    <p:sldId id="262" r:id="rId17"/>
    <p:sldId id="263" r:id="rId18"/>
    <p:sldId id="264" r:id="rId19"/>
    <p:sldId id="265" r:id="rId20"/>
    <p:sldId id="291" r:id="rId21"/>
    <p:sldId id="266" r:id="rId22"/>
    <p:sldId id="268" r:id="rId23"/>
    <p:sldId id="280" r:id="rId24"/>
    <p:sldId id="292" r:id="rId25"/>
    <p:sldId id="270" r:id="rId26"/>
    <p:sldId id="271" r:id="rId27"/>
    <p:sldId id="273" r:id="rId28"/>
    <p:sldId id="279" r:id="rId29"/>
    <p:sldId id="285" r:id="rId30"/>
    <p:sldId id="287" r:id="rId31"/>
    <p:sldId id="283" r:id="rId32"/>
    <p:sldId id="282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A16C20-E37D-4BBB-C92B-D69C03AF52DF}" name="Enrique Martinez Saez" initials="EMS" userId="S::enrique@clemson.edu::4cd5e752-f3b0-4b63-9958-92a4c1a43d02" providerId="AD"/>
  <p188:author id="{BA88346D-76CA-DF18-DDCD-B0C186824CF8}" name="Bochuan Sun" initials="BS" userId="a840a11f82305a7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ACCF"/>
    <a:srgbClr val="78689D"/>
    <a:srgbClr val="C8ADFF"/>
    <a:srgbClr val="FFE1FF"/>
    <a:srgbClr val="DD09BF"/>
    <a:srgbClr val="FFB7FF"/>
    <a:srgbClr val="D9092C"/>
    <a:srgbClr val="E85659"/>
    <a:srgbClr val="FA829C"/>
    <a:srgbClr val="E83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 autoAdjust="0"/>
    <p:restoredTop sz="94728"/>
  </p:normalViewPr>
  <p:slideViewPr>
    <p:cSldViewPr snapToGrid="0">
      <p:cViewPr varScale="1">
        <p:scale>
          <a:sx n="106" d="100"/>
          <a:sy n="106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chu\OneDrive\Desktop\NEBS\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ochuan\HEA%20project\quaternary_SRO\25_25_25_25\141414\SRO.txt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ochuan\HEA%20project\quaternary_SRO\25_25_25_25\141414\SRO.txt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'345'!$N$68:$N$110</c:f>
              <c:numCache>
                <c:formatCode>General</c:formatCode>
                <c:ptCount val="43"/>
                <c:pt idx="0">
                  <c:v>0</c:v>
                </c:pt>
                <c:pt idx="1">
                  <c:v>7.1420436000000004E-2</c:v>
                </c:pt>
                <c:pt idx="2">
                  <c:v>0.14284177000000001</c:v>
                </c:pt>
                <c:pt idx="3">
                  <c:v>0.21426545999999999</c:v>
                </c:pt>
                <c:pt idx="4">
                  <c:v>0.28569319999999998</c:v>
                </c:pt>
                <c:pt idx="5">
                  <c:v>0.35712480000000002</c:v>
                </c:pt>
                <c:pt idx="6">
                  <c:v>0.42855786000000001</c:v>
                </c:pt>
                <c:pt idx="7">
                  <c:v>0.49999084999999999</c:v>
                </c:pt>
                <c:pt idx="8">
                  <c:v>0.57142822999999998</c:v>
                </c:pt>
                <c:pt idx="9">
                  <c:v>0.64286823000000004</c:v>
                </c:pt>
                <c:pt idx="10">
                  <c:v>0.71430808999999995</c:v>
                </c:pt>
                <c:pt idx="11">
                  <c:v>0.78574516999999999</c:v>
                </c:pt>
                <c:pt idx="12">
                  <c:v>0.85717016999999995</c:v>
                </c:pt>
                <c:pt idx="13">
                  <c:v>0.92858664000000002</c:v>
                </c:pt>
                <c:pt idx="14">
                  <c:v>1</c:v>
                </c:pt>
                <c:pt idx="15">
                  <c:v>1.07141336</c:v>
                </c:pt>
                <c:pt idx="16">
                  <c:v>1.1428298300000002</c:v>
                </c:pt>
                <c:pt idx="17">
                  <c:v>1.21425483</c:v>
                </c:pt>
                <c:pt idx="18">
                  <c:v>1.2856919100000002</c:v>
                </c:pt>
                <c:pt idx="19">
                  <c:v>1.3571317700000001</c:v>
                </c:pt>
                <c:pt idx="20">
                  <c:v>1.42857177</c:v>
                </c:pt>
                <c:pt idx="21">
                  <c:v>1.5000091499999999</c:v>
                </c:pt>
                <c:pt idx="22">
                  <c:v>1.57144214</c:v>
                </c:pt>
                <c:pt idx="23">
                  <c:v>1.6428752</c:v>
                </c:pt>
                <c:pt idx="24">
                  <c:v>1.7143068000000001</c:v>
                </c:pt>
                <c:pt idx="25">
                  <c:v>1.78573454</c:v>
                </c:pt>
                <c:pt idx="26">
                  <c:v>1.85715823</c:v>
                </c:pt>
                <c:pt idx="27">
                  <c:v>1.9285795640000001</c:v>
                </c:pt>
                <c:pt idx="28">
                  <c:v>2</c:v>
                </c:pt>
                <c:pt idx="29">
                  <c:v>2.0714133600000002</c:v>
                </c:pt>
                <c:pt idx="30">
                  <c:v>2.1428298300000002</c:v>
                </c:pt>
                <c:pt idx="31">
                  <c:v>2.2142548299999998</c:v>
                </c:pt>
                <c:pt idx="32">
                  <c:v>2.2856919100000002</c:v>
                </c:pt>
                <c:pt idx="33">
                  <c:v>2.3571317700000001</c:v>
                </c:pt>
                <c:pt idx="34">
                  <c:v>2.42857177</c:v>
                </c:pt>
                <c:pt idx="35">
                  <c:v>2.5000091499999999</c:v>
                </c:pt>
                <c:pt idx="36">
                  <c:v>2.5714421399999998</c:v>
                </c:pt>
                <c:pt idx="37">
                  <c:v>2.6428751999999998</c:v>
                </c:pt>
                <c:pt idx="38">
                  <c:v>2.7143068000000001</c:v>
                </c:pt>
                <c:pt idx="39">
                  <c:v>2.78573454</c:v>
                </c:pt>
                <c:pt idx="40">
                  <c:v>2.85715823</c:v>
                </c:pt>
                <c:pt idx="41">
                  <c:v>2.9285795640000001</c:v>
                </c:pt>
                <c:pt idx="42">
                  <c:v>3</c:v>
                </c:pt>
              </c:numCache>
            </c:numRef>
          </c:xVal>
          <c:yVal>
            <c:numRef>
              <c:f>'345'!$P$68:$P$110</c:f>
              <c:numCache>
                <c:formatCode>General</c:formatCode>
                <c:ptCount val="43"/>
                <c:pt idx="0">
                  <c:v>0</c:v>
                </c:pt>
                <c:pt idx="1">
                  <c:v>-3.1161392107605934E-3</c:v>
                </c:pt>
                <c:pt idx="2">
                  <c:v>5.8539407327771187E-3</c:v>
                </c:pt>
                <c:pt idx="3">
                  <c:v>2.8585060499608517E-2</c:v>
                </c:pt>
                <c:pt idx="4">
                  <c:v>5.4779250174760818E-2</c:v>
                </c:pt>
                <c:pt idx="5">
                  <c:v>0.11372897028923035</c:v>
                </c:pt>
                <c:pt idx="6">
                  <c:v>9.7273420542478561E-2</c:v>
                </c:pt>
                <c:pt idx="7">
                  <c:v>-1.6316580194979906</c:v>
                </c:pt>
                <c:pt idx="8">
                  <c:v>-1.7395938998088241</c:v>
                </c:pt>
                <c:pt idx="9">
                  <c:v>-1.8088325094431639</c:v>
                </c:pt>
                <c:pt idx="10">
                  <c:v>-1.8735912097617984</c:v>
                </c:pt>
                <c:pt idx="11">
                  <c:v>-2.129247659817338</c:v>
                </c:pt>
                <c:pt idx="12">
                  <c:v>-2.1571898991242051</c:v>
                </c:pt>
                <c:pt idx="13">
                  <c:v>-2.1682131895795465</c:v>
                </c:pt>
                <c:pt idx="14">
                  <c:v>-2.1627445295453072</c:v>
                </c:pt>
                <c:pt idx="15">
                  <c:v>-2.1744035594165325</c:v>
                </c:pt>
                <c:pt idx="16">
                  <c:v>-2.1777639696374536</c:v>
                </c:pt>
                <c:pt idx="17">
                  <c:v>-2.1184205897152424</c:v>
                </c:pt>
                <c:pt idx="18">
                  <c:v>-2.1128874197602272</c:v>
                </c:pt>
                <c:pt idx="19">
                  <c:v>-2.1177476895973086</c:v>
                </c:pt>
                <c:pt idx="20">
                  <c:v>-2.1031584395095706</c:v>
                </c:pt>
                <c:pt idx="21">
                  <c:v>-2.0215374492108822</c:v>
                </c:pt>
                <c:pt idx="22">
                  <c:v>-1.5035009598359466</c:v>
                </c:pt>
                <c:pt idx="23">
                  <c:v>-0.75490803923457861</c:v>
                </c:pt>
                <c:pt idx="24">
                  <c:v>-0.13254871964454651</c:v>
                </c:pt>
                <c:pt idx="25">
                  <c:v>7.5221560895442963E-2</c:v>
                </c:pt>
                <c:pt idx="26">
                  <c:v>-0.33409680984914303</c:v>
                </c:pt>
                <c:pt idx="27">
                  <c:v>-0.6710763992741704</c:v>
                </c:pt>
                <c:pt idx="28">
                  <c:v>-0.67450093943625689</c:v>
                </c:pt>
                <c:pt idx="29">
                  <c:v>-0.67195477988570929</c:v>
                </c:pt>
                <c:pt idx="30">
                  <c:v>-0.63097721990197897</c:v>
                </c:pt>
                <c:pt idx="31">
                  <c:v>-0.55879933945834637</c:v>
                </c:pt>
                <c:pt idx="32">
                  <c:v>-0.45892026927322149</c:v>
                </c:pt>
                <c:pt idx="33">
                  <c:v>-0.35268341936171055</c:v>
                </c:pt>
                <c:pt idx="34">
                  <c:v>1.1560627808794379</c:v>
                </c:pt>
                <c:pt idx="35">
                  <c:v>1.1621254002675414</c:v>
                </c:pt>
                <c:pt idx="36">
                  <c:v>0.19001378025859594</c:v>
                </c:pt>
                <c:pt idx="37">
                  <c:v>0.12207480054348707</c:v>
                </c:pt>
                <c:pt idx="38">
                  <c:v>7.7140620909631252E-2</c:v>
                </c:pt>
                <c:pt idx="39">
                  <c:v>4.6324700117111206E-2</c:v>
                </c:pt>
                <c:pt idx="40">
                  <c:v>1.6519890166819096E-2</c:v>
                </c:pt>
                <c:pt idx="41">
                  <c:v>-2.7742981910705566E-4</c:v>
                </c:pt>
                <c:pt idx="42">
                  <c:v>1.909211277961731E-7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10-43D8-AFA8-A69FF4DB1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7733311"/>
        <c:axId val="797734143"/>
      </c:scatterChart>
      <c:valAx>
        <c:axId val="797733311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Reaction</a:t>
                </a:r>
                <a:r>
                  <a:rPr lang="en-US" baseline="0" dirty="0"/>
                  <a:t> coordinate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7734143"/>
        <c:crosses val="autoZero"/>
        <c:crossBetween val="midCat"/>
      </c:valAx>
      <c:valAx>
        <c:axId val="79773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Activation energy (eV)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7733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latin typeface="Times" pitchFamily="2" charset="0"/>
              </a:rPr>
              <a:t>Cr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Ta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W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V</a:t>
            </a:r>
            <a:r>
              <a:rPr lang="en-US" b="0" i="0" baseline="-25000" dirty="0">
                <a:latin typeface="Times" pitchFamily="2" charset="0"/>
              </a:rPr>
              <a:t>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SRO!$D$1</c:f>
              <c:strCache>
                <c:ptCount val="1"/>
                <c:pt idx="0">
                  <c:v>Cr-Ta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SRO!$D$2:$D$101</c:f>
              <c:numCache>
                <c:formatCode>General</c:formatCode>
                <c:ptCount val="100"/>
                <c:pt idx="0">
                  <c:v>0.96714900000000004</c:v>
                </c:pt>
                <c:pt idx="1">
                  <c:v>0.96735099999999996</c:v>
                </c:pt>
                <c:pt idx="2">
                  <c:v>0.96769799999999995</c:v>
                </c:pt>
                <c:pt idx="3">
                  <c:v>0.96787599999999996</c:v>
                </c:pt>
                <c:pt idx="4">
                  <c:v>0.96652400000000005</c:v>
                </c:pt>
                <c:pt idx="5">
                  <c:v>0.969082</c:v>
                </c:pt>
                <c:pt idx="6">
                  <c:v>0.96986499999999998</c:v>
                </c:pt>
                <c:pt idx="7">
                  <c:v>0.96692199999999995</c:v>
                </c:pt>
                <c:pt idx="8">
                  <c:v>0.96564899999999998</c:v>
                </c:pt>
                <c:pt idx="9">
                  <c:v>0.96315799999999996</c:v>
                </c:pt>
                <c:pt idx="10">
                  <c:v>0.95598399999999994</c:v>
                </c:pt>
                <c:pt idx="11">
                  <c:v>0.94133199999999995</c:v>
                </c:pt>
                <c:pt idx="12">
                  <c:v>0.93876099999999996</c:v>
                </c:pt>
                <c:pt idx="13">
                  <c:v>0.93567900000000004</c:v>
                </c:pt>
                <c:pt idx="14">
                  <c:v>0.933979</c:v>
                </c:pt>
                <c:pt idx="15">
                  <c:v>0.93206900000000004</c:v>
                </c:pt>
                <c:pt idx="16">
                  <c:v>0.92869400000000002</c:v>
                </c:pt>
                <c:pt idx="17">
                  <c:v>0.92847199999999996</c:v>
                </c:pt>
                <c:pt idx="18">
                  <c:v>0.92558399999999996</c:v>
                </c:pt>
                <c:pt idx="19">
                  <c:v>0.91928399999999999</c:v>
                </c:pt>
                <c:pt idx="20">
                  <c:v>0.91742299999999999</c:v>
                </c:pt>
                <c:pt idx="21">
                  <c:v>0.91506500000000002</c:v>
                </c:pt>
                <c:pt idx="22">
                  <c:v>0.91041300000000003</c:v>
                </c:pt>
                <c:pt idx="23">
                  <c:v>0.90746300000000002</c:v>
                </c:pt>
                <c:pt idx="24">
                  <c:v>0.901111</c:v>
                </c:pt>
                <c:pt idx="25">
                  <c:v>0.89860099999999998</c:v>
                </c:pt>
                <c:pt idx="26">
                  <c:v>0.89626099999999997</c:v>
                </c:pt>
                <c:pt idx="27">
                  <c:v>0.88937900000000003</c:v>
                </c:pt>
                <c:pt idx="28">
                  <c:v>0.88283800000000001</c:v>
                </c:pt>
                <c:pt idx="29">
                  <c:v>0.87851500000000005</c:v>
                </c:pt>
                <c:pt idx="30">
                  <c:v>0.86941299999999999</c:v>
                </c:pt>
                <c:pt idx="31">
                  <c:v>0.86339100000000002</c:v>
                </c:pt>
                <c:pt idx="32">
                  <c:v>0.85677800000000004</c:v>
                </c:pt>
                <c:pt idx="33">
                  <c:v>0.84913899999999998</c:v>
                </c:pt>
                <c:pt idx="34">
                  <c:v>0.84147700000000003</c:v>
                </c:pt>
                <c:pt idx="35">
                  <c:v>0.83360199999999995</c:v>
                </c:pt>
                <c:pt idx="36">
                  <c:v>0.82420599999999999</c:v>
                </c:pt>
                <c:pt idx="37">
                  <c:v>0.81633</c:v>
                </c:pt>
                <c:pt idx="38">
                  <c:v>0.80535299999999999</c:v>
                </c:pt>
                <c:pt idx="39">
                  <c:v>0.79666400000000004</c:v>
                </c:pt>
                <c:pt idx="40">
                  <c:v>0.788686</c:v>
                </c:pt>
                <c:pt idx="41">
                  <c:v>0.77650600000000003</c:v>
                </c:pt>
                <c:pt idx="42">
                  <c:v>0.76596900000000001</c:v>
                </c:pt>
                <c:pt idx="43">
                  <c:v>0.75365199999999999</c:v>
                </c:pt>
                <c:pt idx="44">
                  <c:v>0.74022399999999999</c:v>
                </c:pt>
                <c:pt idx="45">
                  <c:v>0.73035700000000003</c:v>
                </c:pt>
                <c:pt idx="46">
                  <c:v>0.71800600000000003</c:v>
                </c:pt>
                <c:pt idx="47">
                  <c:v>0.70411199999999996</c:v>
                </c:pt>
                <c:pt idx="48">
                  <c:v>0.68853500000000001</c:v>
                </c:pt>
                <c:pt idx="49">
                  <c:v>0.67444599999999999</c:v>
                </c:pt>
                <c:pt idx="50">
                  <c:v>0.66071500000000005</c:v>
                </c:pt>
                <c:pt idx="51">
                  <c:v>0.64412700000000001</c:v>
                </c:pt>
                <c:pt idx="52">
                  <c:v>0.62962300000000004</c:v>
                </c:pt>
                <c:pt idx="53">
                  <c:v>0.61458599999999997</c:v>
                </c:pt>
                <c:pt idx="54">
                  <c:v>0.59638800000000003</c:v>
                </c:pt>
                <c:pt idx="55">
                  <c:v>0.58105200000000001</c:v>
                </c:pt>
                <c:pt idx="56">
                  <c:v>0.5615</c:v>
                </c:pt>
                <c:pt idx="57">
                  <c:v>0.54375899999999999</c:v>
                </c:pt>
                <c:pt idx="58">
                  <c:v>0.52817700000000001</c:v>
                </c:pt>
                <c:pt idx="59">
                  <c:v>0.50949599999999995</c:v>
                </c:pt>
                <c:pt idx="60">
                  <c:v>0.48931799999999998</c:v>
                </c:pt>
                <c:pt idx="61">
                  <c:v>0.47259000000000001</c:v>
                </c:pt>
                <c:pt idx="62">
                  <c:v>0.45338899999999999</c:v>
                </c:pt>
                <c:pt idx="63">
                  <c:v>0.42919099999999999</c:v>
                </c:pt>
                <c:pt idx="64">
                  <c:v>0.413024</c:v>
                </c:pt>
                <c:pt idx="65">
                  <c:v>0.39147599999999999</c:v>
                </c:pt>
                <c:pt idx="66">
                  <c:v>0.36735000000000001</c:v>
                </c:pt>
                <c:pt idx="67">
                  <c:v>0.34575800000000001</c:v>
                </c:pt>
                <c:pt idx="68">
                  <c:v>0.323519</c:v>
                </c:pt>
                <c:pt idx="69">
                  <c:v>0.303315</c:v>
                </c:pt>
                <c:pt idx="70">
                  <c:v>0.27993400000000002</c:v>
                </c:pt>
                <c:pt idx="71">
                  <c:v>0.25815900000000003</c:v>
                </c:pt>
                <c:pt idx="72">
                  <c:v>0.23133000000000001</c:v>
                </c:pt>
                <c:pt idx="73">
                  <c:v>0.20799699999999999</c:v>
                </c:pt>
                <c:pt idx="74">
                  <c:v>0.174285</c:v>
                </c:pt>
                <c:pt idx="75">
                  <c:v>0.15096399999999999</c:v>
                </c:pt>
                <c:pt idx="76">
                  <c:v>0.120307</c:v>
                </c:pt>
                <c:pt idx="77">
                  <c:v>0.105044</c:v>
                </c:pt>
                <c:pt idx="78">
                  <c:v>8.6722499999999994E-2</c:v>
                </c:pt>
                <c:pt idx="79">
                  <c:v>6.9561799999999993E-2</c:v>
                </c:pt>
                <c:pt idx="80">
                  <c:v>4.5316599999999999E-2</c:v>
                </c:pt>
                <c:pt idx="81">
                  <c:v>2.4951899999999999E-2</c:v>
                </c:pt>
                <c:pt idx="82">
                  <c:v>1.8813199999999999E-2</c:v>
                </c:pt>
                <c:pt idx="83">
                  <c:v>1.2146199999999999E-2</c:v>
                </c:pt>
                <c:pt idx="84">
                  <c:v>-1.6056899999999999E-3</c:v>
                </c:pt>
                <c:pt idx="85">
                  <c:v>-6.9793399999999997E-3</c:v>
                </c:pt>
                <c:pt idx="86">
                  <c:v>-1.37407E-2</c:v>
                </c:pt>
                <c:pt idx="87">
                  <c:v>-1.8983400000000001E-2</c:v>
                </c:pt>
                <c:pt idx="88">
                  <c:v>-2.2994199999999999E-2</c:v>
                </c:pt>
                <c:pt idx="89">
                  <c:v>-2.4716999999999999E-2</c:v>
                </c:pt>
                <c:pt idx="90">
                  <c:v>-2.88121E-2</c:v>
                </c:pt>
                <c:pt idx="91">
                  <c:v>-3.2660300000000003E-2</c:v>
                </c:pt>
                <c:pt idx="92">
                  <c:v>-3.2872800000000001E-2</c:v>
                </c:pt>
                <c:pt idx="93">
                  <c:v>-3.5659200000000002E-2</c:v>
                </c:pt>
                <c:pt idx="94">
                  <c:v>-3.5925400000000003E-2</c:v>
                </c:pt>
                <c:pt idx="95">
                  <c:v>-3.9128599999999999E-2</c:v>
                </c:pt>
                <c:pt idx="96">
                  <c:v>-3.8755999999999999E-2</c:v>
                </c:pt>
                <c:pt idx="97">
                  <c:v>-3.9920700000000003E-2</c:v>
                </c:pt>
                <c:pt idx="98">
                  <c:v>-4.0644199999999998E-2</c:v>
                </c:pt>
                <c:pt idx="99">
                  <c:v>-4.1330699999999998E-2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3F-40FA-AB8F-CC87710B768A}"/>
            </c:ext>
          </c:extLst>
        </c:ser>
        <c:ser>
          <c:idx val="1"/>
          <c:order val="1"/>
          <c:tx>
            <c:strRef>
              <c:f>SRO!$E$1</c:f>
              <c:strCache>
                <c:ptCount val="1"/>
                <c:pt idx="0">
                  <c:v>Cr-V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SRO!$E$2:$E$101</c:f>
              <c:numCache>
                <c:formatCode>General</c:formatCode>
                <c:ptCount val="100"/>
                <c:pt idx="0">
                  <c:v>-1.14825</c:v>
                </c:pt>
                <c:pt idx="1">
                  <c:v>-1.1484700000000001</c:v>
                </c:pt>
                <c:pt idx="2">
                  <c:v>-1.1471800000000001</c:v>
                </c:pt>
                <c:pt idx="3">
                  <c:v>-1.1441300000000001</c:v>
                </c:pt>
                <c:pt idx="4">
                  <c:v>-1.13818</c:v>
                </c:pt>
                <c:pt idx="5">
                  <c:v>-1.13141</c:v>
                </c:pt>
                <c:pt idx="6">
                  <c:v>-1.1291199999999999</c:v>
                </c:pt>
                <c:pt idx="7">
                  <c:v>-1.1213599999999999</c:v>
                </c:pt>
                <c:pt idx="8">
                  <c:v>-1.1123499999999999</c:v>
                </c:pt>
                <c:pt idx="9">
                  <c:v>-1.0985</c:v>
                </c:pt>
                <c:pt idx="10">
                  <c:v>-1.07795</c:v>
                </c:pt>
                <c:pt idx="11">
                  <c:v>-1.0517799999999999</c:v>
                </c:pt>
                <c:pt idx="12">
                  <c:v>-1.04054</c:v>
                </c:pt>
                <c:pt idx="13">
                  <c:v>-1.0259400000000001</c:v>
                </c:pt>
                <c:pt idx="14">
                  <c:v>-1.0166900000000001</c:v>
                </c:pt>
                <c:pt idx="15">
                  <c:v>-1.00708</c:v>
                </c:pt>
                <c:pt idx="16">
                  <c:v>-0.99455300000000002</c:v>
                </c:pt>
                <c:pt idx="17">
                  <c:v>-0.98724900000000004</c:v>
                </c:pt>
                <c:pt idx="18">
                  <c:v>-0.97611599999999998</c:v>
                </c:pt>
                <c:pt idx="19">
                  <c:v>-0.96381499999999998</c:v>
                </c:pt>
                <c:pt idx="20">
                  <c:v>-0.953179</c:v>
                </c:pt>
                <c:pt idx="21">
                  <c:v>-0.94254599999999999</c:v>
                </c:pt>
                <c:pt idx="22">
                  <c:v>-0.93017799999999995</c:v>
                </c:pt>
                <c:pt idx="23">
                  <c:v>-0.92101999999999995</c:v>
                </c:pt>
                <c:pt idx="24">
                  <c:v>-0.91042999999999996</c:v>
                </c:pt>
                <c:pt idx="25">
                  <c:v>-0.89760899999999999</c:v>
                </c:pt>
                <c:pt idx="26">
                  <c:v>-0.89192499999999997</c:v>
                </c:pt>
                <c:pt idx="27">
                  <c:v>-0.87934699999999999</c:v>
                </c:pt>
                <c:pt idx="28">
                  <c:v>-0.86778699999999998</c:v>
                </c:pt>
                <c:pt idx="29">
                  <c:v>-0.85824599999999995</c:v>
                </c:pt>
                <c:pt idx="30">
                  <c:v>-0.84484999999999999</c:v>
                </c:pt>
                <c:pt idx="31">
                  <c:v>-0.83509900000000004</c:v>
                </c:pt>
                <c:pt idx="32">
                  <c:v>-0.824044</c:v>
                </c:pt>
                <c:pt idx="33">
                  <c:v>-0.81308999999999998</c:v>
                </c:pt>
                <c:pt idx="34">
                  <c:v>-0.80214300000000005</c:v>
                </c:pt>
                <c:pt idx="35">
                  <c:v>-0.79089600000000004</c:v>
                </c:pt>
                <c:pt idx="36">
                  <c:v>-0.77902000000000005</c:v>
                </c:pt>
                <c:pt idx="37">
                  <c:v>-0.76891900000000002</c:v>
                </c:pt>
                <c:pt idx="38">
                  <c:v>-0.75602599999999998</c:v>
                </c:pt>
                <c:pt idx="39">
                  <c:v>-0.74480199999999996</c:v>
                </c:pt>
                <c:pt idx="40">
                  <c:v>-0.73504400000000003</c:v>
                </c:pt>
                <c:pt idx="41">
                  <c:v>-0.72126299999999999</c:v>
                </c:pt>
                <c:pt idx="42">
                  <c:v>-0.70980699999999997</c:v>
                </c:pt>
                <c:pt idx="43">
                  <c:v>-0.69700399999999996</c:v>
                </c:pt>
                <c:pt idx="44">
                  <c:v>-0.68339399999999995</c:v>
                </c:pt>
                <c:pt idx="45">
                  <c:v>-0.67247199999999996</c:v>
                </c:pt>
                <c:pt idx="46">
                  <c:v>-0.65971999999999997</c:v>
                </c:pt>
                <c:pt idx="47">
                  <c:v>-0.64734400000000003</c:v>
                </c:pt>
                <c:pt idx="48">
                  <c:v>-0.63223600000000002</c:v>
                </c:pt>
                <c:pt idx="49">
                  <c:v>-0.61871299999999996</c:v>
                </c:pt>
                <c:pt idx="50">
                  <c:v>-0.60660800000000004</c:v>
                </c:pt>
                <c:pt idx="51">
                  <c:v>-0.59183699999999995</c:v>
                </c:pt>
                <c:pt idx="52">
                  <c:v>-0.57824299999999995</c:v>
                </c:pt>
                <c:pt idx="53">
                  <c:v>-0.56498999999999999</c:v>
                </c:pt>
                <c:pt idx="54">
                  <c:v>-0.54991500000000004</c:v>
                </c:pt>
                <c:pt idx="55">
                  <c:v>-0.53651899999999997</c:v>
                </c:pt>
                <c:pt idx="56">
                  <c:v>-0.52155399999999996</c:v>
                </c:pt>
                <c:pt idx="57">
                  <c:v>-0.50664100000000001</c:v>
                </c:pt>
                <c:pt idx="58">
                  <c:v>-0.49315700000000001</c:v>
                </c:pt>
                <c:pt idx="59">
                  <c:v>-0.47889100000000001</c:v>
                </c:pt>
                <c:pt idx="60">
                  <c:v>-0.46207399999999998</c:v>
                </c:pt>
                <c:pt idx="61">
                  <c:v>-0.44902700000000001</c:v>
                </c:pt>
                <c:pt idx="62">
                  <c:v>-0.433394</c:v>
                </c:pt>
                <c:pt idx="63">
                  <c:v>-0.416742</c:v>
                </c:pt>
                <c:pt idx="64">
                  <c:v>-0.40315000000000001</c:v>
                </c:pt>
                <c:pt idx="65">
                  <c:v>-0.38739699999999999</c:v>
                </c:pt>
                <c:pt idx="66">
                  <c:v>-0.36946699999999999</c:v>
                </c:pt>
                <c:pt idx="67">
                  <c:v>-0.35339799999999999</c:v>
                </c:pt>
                <c:pt idx="68">
                  <c:v>-0.336949</c:v>
                </c:pt>
                <c:pt idx="69">
                  <c:v>-0.32209900000000002</c:v>
                </c:pt>
                <c:pt idx="70">
                  <c:v>-0.30522199999999999</c:v>
                </c:pt>
                <c:pt idx="71">
                  <c:v>-0.28978900000000002</c:v>
                </c:pt>
                <c:pt idx="72">
                  <c:v>-0.27036300000000002</c:v>
                </c:pt>
                <c:pt idx="73">
                  <c:v>-0.25348399999999999</c:v>
                </c:pt>
                <c:pt idx="74">
                  <c:v>-0.22973099999999999</c:v>
                </c:pt>
                <c:pt idx="75">
                  <c:v>-0.213508</c:v>
                </c:pt>
                <c:pt idx="76">
                  <c:v>-0.19226099999999999</c:v>
                </c:pt>
                <c:pt idx="77">
                  <c:v>-0.18133099999999999</c:v>
                </c:pt>
                <c:pt idx="78">
                  <c:v>-0.16817699999999999</c:v>
                </c:pt>
                <c:pt idx="79">
                  <c:v>-0.155999</c:v>
                </c:pt>
                <c:pt idx="80">
                  <c:v>-0.13974400000000001</c:v>
                </c:pt>
                <c:pt idx="81">
                  <c:v>-0.12540699999999999</c:v>
                </c:pt>
                <c:pt idx="82">
                  <c:v>-0.12042</c:v>
                </c:pt>
                <c:pt idx="83">
                  <c:v>-0.114745</c:v>
                </c:pt>
                <c:pt idx="84">
                  <c:v>-0.105839</c:v>
                </c:pt>
                <c:pt idx="85">
                  <c:v>-0.10127899999999999</c:v>
                </c:pt>
                <c:pt idx="86">
                  <c:v>-9.59227E-2</c:v>
                </c:pt>
                <c:pt idx="87">
                  <c:v>-9.1764100000000001E-2</c:v>
                </c:pt>
                <c:pt idx="88">
                  <c:v>-8.8201799999999997E-2</c:v>
                </c:pt>
                <c:pt idx="89">
                  <c:v>-8.6439500000000002E-2</c:v>
                </c:pt>
                <c:pt idx="90">
                  <c:v>-8.3414299999999997E-2</c:v>
                </c:pt>
                <c:pt idx="91">
                  <c:v>-8.0382899999999993E-2</c:v>
                </c:pt>
                <c:pt idx="92">
                  <c:v>-7.9283199999999998E-2</c:v>
                </c:pt>
                <c:pt idx="93">
                  <c:v>-7.6668399999999998E-2</c:v>
                </c:pt>
                <c:pt idx="94">
                  <c:v>-7.6092900000000005E-2</c:v>
                </c:pt>
                <c:pt idx="95">
                  <c:v>-7.2921E-2</c:v>
                </c:pt>
                <c:pt idx="96">
                  <c:v>-7.2891800000000007E-2</c:v>
                </c:pt>
                <c:pt idx="97">
                  <c:v>-7.1286600000000006E-2</c:v>
                </c:pt>
                <c:pt idx="98">
                  <c:v>-7.0308999999999996E-2</c:v>
                </c:pt>
                <c:pt idx="99">
                  <c:v>-6.8866800000000006E-2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3F-40FA-AB8F-CC87710B768A}"/>
            </c:ext>
          </c:extLst>
        </c:ser>
        <c:ser>
          <c:idx val="2"/>
          <c:order val="2"/>
          <c:tx>
            <c:strRef>
              <c:f>SRO!$F$1</c:f>
              <c:strCache>
                <c:ptCount val="1"/>
                <c:pt idx="0">
                  <c:v>Cr-W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SRO!$F$2:$F$101</c:f>
              <c:numCache>
                <c:formatCode>General</c:formatCode>
                <c:ptCount val="100"/>
                <c:pt idx="0">
                  <c:v>0.87534900000000004</c:v>
                </c:pt>
                <c:pt idx="1">
                  <c:v>0.87638099999999997</c:v>
                </c:pt>
                <c:pt idx="2">
                  <c:v>0.87612400000000001</c:v>
                </c:pt>
                <c:pt idx="3">
                  <c:v>0.87639299999999998</c:v>
                </c:pt>
                <c:pt idx="4">
                  <c:v>0.87505699999999997</c:v>
                </c:pt>
                <c:pt idx="5">
                  <c:v>0.87181299999999995</c:v>
                </c:pt>
                <c:pt idx="6">
                  <c:v>0.87256500000000004</c:v>
                </c:pt>
                <c:pt idx="7">
                  <c:v>0.87136599999999997</c:v>
                </c:pt>
                <c:pt idx="8">
                  <c:v>0.86985999999999997</c:v>
                </c:pt>
                <c:pt idx="9">
                  <c:v>0.86973100000000003</c:v>
                </c:pt>
                <c:pt idx="10">
                  <c:v>0.86500100000000002</c:v>
                </c:pt>
                <c:pt idx="11">
                  <c:v>0.85629</c:v>
                </c:pt>
                <c:pt idx="12">
                  <c:v>0.85184099999999996</c:v>
                </c:pt>
                <c:pt idx="13">
                  <c:v>0.84362999999999999</c:v>
                </c:pt>
                <c:pt idx="14">
                  <c:v>0.839337</c:v>
                </c:pt>
                <c:pt idx="15">
                  <c:v>0.83348</c:v>
                </c:pt>
                <c:pt idx="16">
                  <c:v>0.82682100000000003</c:v>
                </c:pt>
                <c:pt idx="17">
                  <c:v>0.82329399999999997</c:v>
                </c:pt>
                <c:pt idx="18">
                  <c:v>0.81574500000000005</c:v>
                </c:pt>
                <c:pt idx="19">
                  <c:v>0.80769999999999997</c:v>
                </c:pt>
                <c:pt idx="20">
                  <c:v>0.80243600000000004</c:v>
                </c:pt>
                <c:pt idx="21">
                  <c:v>0.79494699999999996</c:v>
                </c:pt>
                <c:pt idx="22">
                  <c:v>0.78732100000000005</c:v>
                </c:pt>
                <c:pt idx="23">
                  <c:v>0.78047800000000001</c:v>
                </c:pt>
                <c:pt idx="24">
                  <c:v>0.772953</c:v>
                </c:pt>
                <c:pt idx="25">
                  <c:v>0.76437299999999997</c:v>
                </c:pt>
                <c:pt idx="26">
                  <c:v>0.76082700000000003</c:v>
                </c:pt>
                <c:pt idx="27">
                  <c:v>0.75010600000000005</c:v>
                </c:pt>
                <c:pt idx="28">
                  <c:v>0.74127799999999999</c:v>
                </c:pt>
                <c:pt idx="29">
                  <c:v>0.73480400000000001</c:v>
                </c:pt>
                <c:pt idx="30">
                  <c:v>0.724051</c:v>
                </c:pt>
                <c:pt idx="31">
                  <c:v>0.71599000000000002</c:v>
                </c:pt>
                <c:pt idx="32">
                  <c:v>0.70572999999999997</c:v>
                </c:pt>
                <c:pt idx="33">
                  <c:v>0.69700499999999999</c:v>
                </c:pt>
                <c:pt idx="34">
                  <c:v>0.68793300000000002</c:v>
                </c:pt>
                <c:pt idx="35">
                  <c:v>0.67881100000000005</c:v>
                </c:pt>
                <c:pt idx="36">
                  <c:v>0.66914200000000001</c:v>
                </c:pt>
                <c:pt idx="37">
                  <c:v>0.65940399999999999</c:v>
                </c:pt>
                <c:pt idx="38">
                  <c:v>0.648115</c:v>
                </c:pt>
                <c:pt idx="39">
                  <c:v>0.63864299999999996</c:v>
                </c:pt>
                <c:pt idx="40">
                  <c:v>0.63004800000000005</c:v>
                </c:pt>
                <c:pt idx="41">
                  <c:v>0.61749100000000001</c:v>
                </c:pt>
                <c:pt idx="42">
                  <c:v>0.60797500000000004</c:v>
                </c:pt>
                <c:pt idx="43">
                  <c:v>0.59650099999999995</c:v>
                </c:pt>
                <c:pt idx="44">
                  <c:v>0.58546900000000002</c:v>
                </c:pt>
                <c:pt idx="45">
                  <c:v>0.57508300000000001</c:v>
                </c:pt>
                <c:pt idx="46">
                  <c:v>0.56356399999999995</c:v>
                </c:pt>
                <c:pt idx="47">
                  <c:v>0.55241200000000001</c:v>
                </c:pt>
                <c:pt idx="48">
                  <c:v>0.53951300000000002</c:v>
                </c:pt>
                <c:pt idx="49">
                  <c:v>0.52685999999999999</c:v>
                </c:pt>
                <c:pt idx="50">
                  <c:v>0.51559999999999995</c:v>
                </c:pt>
                <c:pt idx="51">
                  <c:v>0.50200800000000001</c:v>
                </c:pt>
                <c:pt idx="52">
                  <c:v>0.490815</c:v>
                </c:pt>
                <c:pt idx="53">
                  <c:v>0.47880299999999998</c:v>
                </c:pt>
                <c:pt idx="54">
                  <c:v>0.46568999999999999</c:v>
                </c:pt>
                <c:pt idx="55">
                  <c:v>0.45397500000000002</c:v>
                </c:pt>
                <c:pt idx="56">
                  <c:v>0.43976100000000001</c:v>
                </c:pt>
                <c:pt idx="57">
                  <c:v>0.42652600000000002</c:v>
                </c:pt>
                <c:pt idx="58">
                  <c:v>0.41463299999999997</c:v>
                </c:pt>
                <c:pt idx="59">
                  <c:v>0.40135300000000002</c:v>
                </c:pt>
                <c:pt idx="60">
                  <c:v>0.386548</c:v>
                </c:pt>
                <c:pt idx="61">
                  <c:v>0.37508599999999997</c:v>
                </c:pt>
                <c:pt idx="62">
                  <c:v>0.36071199999999998</c:v>
                </c:pt>
                <c:pt idx="63">
                  <c:v>0.345528</c:v>
                </c:pt>
                <c:pt idx="64">
                  <c:v>0.33494499999999999</c:v>
                </c:pt>
                <c:pt idx="65">
                  <c:v>0.31996599999999997</c:v>
                </c:pt>
                <c:pt idx="66">
                  <c:v>0.304871</c:v>
                </c:pt>
                <c:pt idx="67">
                  <c:v>0.29025299999999998</c:v>
                </c:pt>
                <c:pt idx="68">
                  <c:v>0.27618300000000001</c:v>
                </c:pt>
                <c:pt idx="69">
                  <c:v>0.26263300000000001</c:v>
                </c:pt>
                <c:pt idx="70">
                  <c:v>0.24799099999999999</c:v>
                </c:pt>
                <c:pt idx="71">
                  <c:v>0.234318</c:v>
                </c:pt>
                <c:pt idx="72">
                  <c:v>0.21657599999999999</c:v>
                </c:pt>
                <c:pt idx="73">
                  <c:v>0.20258200000000001</c:v>
                </c:pt>
                <c:pt idx="74">
                  <c:v>0.18185799999999999</c:v>
                </c:pt>
                <c:pt idx="75">
                  <c:v>0.16759499999999999</c:v>
                </c:pt>
                <c:pt idx="76">
                  <c:v>0.14908099999999999</c:v>
                </c:pt>
                <c:pt idx="77">
                  <c:v>0.13971800000000001</c:v>
                </c:pt>
                <c:pt idx="78">
                  <c:v>0.12701499999999999</c:v>
                </c:pt>
                <c:pt idx="79">
                  <c:v>0.116645</c:v>
                </c:pt>
                <c:pt idx="80">
                  <c:v>0.103342</c:v>
                </c:pt>
                <c:pt idx="81">
                  <c:v>8.9910400000000001E-2</c:v>
                </c:pt>
                <c:pt idx="82">
                  <c:v>8.5586700000000002E-2</c:v>
                </c:pt>
                <c:pt idx="83">
                  <c:v>8.0213900000000005E-2</c:v>
                </c:pt>
                <c:pt idx="84">
                  <c:v>7.2956499999999994E-2</c:v>
                </c:pt>
                <c:pt idx="85">
                  <c:v>6.8656999999999996E-2</c:v>
                </c:pt>
                <c:pt idx="86">
                  <c:v>6.3473500000000002E-2</c:v>
                </c:pt>
                <c:pt idx="87">
                  <c:v>6.0839499999999998E-2</c:v>
                </c:pt>
                <c:pt idx="88">
                  <c:v>5.6965000000000002E-2</c:v>
                </c:pt>
                <c:pt idx="89">
                  <c:v>5.5329299999999998E-2</c:v>
                </c:pt>
                <c:pt idx="90">
                  <c:v>5.2615500000000003E-2</c:v>
                </c:pt>
                <c:pt idx="91">
                  <c:v>4.9173000000000001E-2</c:v>
                </c:pt>
                <c:pt idx="92">
                  <c:v>4.8534500000000001E-2</c:v>
                </c:pt>
                <c:pt idx="93">
                  <c:v>4.6822599999999999E-2</c:v>
                </c:pt>
                <c:pt idx="94">
                  <c:v>4.5746500000000002E-2</c:v>
                </c:pt>
                <c:pt idx="95">
                  <c:v>4.3685300000000003E-2</c:v>
                </c:pt>
                <c:pt idx="96">
                  <c:v>4.2968600000000003E-2</c:v>
                </c:pt>
                <c:pt idx="97">
                  <c:v>4.2228700000000001E-2</c:v>
                </c:pt>
                <c:pt idx="98">
                  <c:v>4.0551400000000001E-2</c:v>
                </c:pt>
                <c:pt idx="99">
                  <c:v>3.9843000000000003E-2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3F-40FA-AB8F-CC87710B768A}"/>
            </c:ext>
          </c:extLst>
        </c:ser>
        <c:ser>
          <c:idx val="3"/>
          <c:order val="3"/>
          <c:tx>
            <c:strRef>
              <c:f>SRO!$J$1</c:f>
              <c:strCache>
                <c:ptCount val="1"/>
                <c:pt idx="0">
                  <c:v>Ta-V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SRO!$J$2:$J$101</c:f>
              <c:numCache>
                <c:formatCode>General</c:formatCode>
                <c:ptCount val="100"/>
                <c:pt idx="0">
                  <c:v>0.87454299999999996</c:v>
                </c:pt>
                <c:pt idx="1">
                  <c:v>0.87409800000000004</c:v>
                </c:pt>
                <c:pt idx="2">
                  <c:v>0.87499199999999999</c:v>
                </c:pt>
                <c:pt idx="3">
                  <c:v>0.87289700000000003</c:v>
                </c:pt>
                <c:pt idx="4">
                  <c:v>0.87192199999999997</c:v>
                </c:pt>
                <c:pt idx="5">
                  <c:v>0.86899800000000005</c:v>
                </c:pt>
                <c:pt idx="6">
                  <c:v>0.86848800000000004</c:v>
                </c:pt>
                <c:pt idx="7">
                  <c:v>0.862985</c:v>
                </c:pt>
                <c:pt idx="8">
                  <c:v>0.86158900000000005</c:v>
                </c:pt>
                <c:pt idx="9">
                  <c:v>0.86099199999999998</c:v>
                </c:pt>
                <c:pt idx="10">
                  <c:v>0.85578399999999999</c:v>
                </c:pt>
                <c:pt idx="11">
                  <c:v>0.84871300000000005</c:v>
                </c:pt>
                <c:pt idx="12">
                  <c:v>0.84293200000000001</c:v>
                </c:pt>
                <c:pt idx="13">
                  <c:v>0.83845400000000003</c:v>
                </c:pt>
                <c:pt idx="14">
                  <c:v>0.83306899999999995</c:v>
                </c:pt>
                <c:pt idx="15">
                  <c:v>0.82925300000000002</c:v>
                </c:pt>
                <c:pt idx="16">
                  <c:v>0.82248600000000005</c:v>
                </c:pt>
                <c:pt idx="17">
                  <c:v>0.81874899999999995</c:v>
                </c:pt>
                <c:pt idx="18">
                  <c:v>0.81264499999999995</c:v>
                </c:pt>
                <c:pt idx="19">
                  <c:v>0.80471000000000004</c:v>
                </c:pt>
                <c:pt idx="20">
                  <c:v>0.79831200000000002</c:v>
                </c:pt>
                <c:pt idx="21">
                  <c:v>0.79235999999999995</c:v>
                </c:pt>
                <c:pt idx="22">
                  <c:v>0.78236799999999995</c:v>
                </c:pt>
                <c:pt idx="23">
                  <c:v>0.77820699999999998</c:v>
                </c:pt>
                <c:pt idx="24">
                  <c:v>0.76969900000000002</c:v>
                </c:pt>
                <c:pt idx="25">
                  <c:v>0.76063599999999998</c:v>
                </c:pt>
                <c:pt idx="26">
                  <c:v>0.75666100000000003</c:v>
                </c:pt>
                <c:pt idx="27">
                  <c:v>0.74830300000000005</c:v>
                </c:pt>
                <c:pt idx="28">
                  <c:v>0.73923399999999995</c:v>
                </c:pt>
                <c:pt idx="29">
                  <c:v>0.73250099999999996</c:v>
                </c:pt>
                <c:pt idx="30">
                  <c:v>0.72264499999999998</c:v>
                </c:pt>
                <c:pt idx="31">
                  <c:v>0.71398600000000001</c:v>
                </c:pt>
                <c:pt idx="32">
                  <c:v>0.70649700000000004</c:v>
                </c:pt>
                <c:pt idx="33">
                  <c:v>0.69827600000000001</c:v>
                </c:pt>
                <c:pt idx="34">
                  <c:v>0.68876999999999999</c:v>
                </c:pt>
                <c:pt idx="35">
                  <c:v>0.67909200000000003</c:v>
                </c:pt>
                <c:pt idx="36">
                  <c:v>0.66851099999999997</c:v>
                </c:pt>
                <c:pt idx="37">
                  <c:v>0.66172500000000001</c:v>
                </c:pt>
                <c:pt idx="38">
                  <c:v>0.65118100000000001</c:v>
                </c:pt>
                <c:pt idx="39">
                  <c:v>0.64146999999999998</c:v>
                </c:pt>
                <c:pt idx="40">
                  <c:v>0.63343400000000005</c:v>
                </c:pt>
                <c:pt idx="41">
                  <c:v>0.62127500000000002</c:v>
                </c:pt>
                <c:pt idx="42">
                  <c:v>0.61249200000000004</c:v>
                </c:pt>
                <c:pt idx="43">
                  <c:v>0.60169700000000004</c:v>
                </c:pt>
                <c:pt idx="44">
                  <c:v>0.59004599999999996</c:v>
                </c:pt>
                <c:pt idx="45">
                  <c:v>0.58130199999999999</c:v>
                </c:pt>
                <c:pt idx="46">
                  <c:v>0.57042700000000002</c:v>
                </c:pt>
                <c:pt idx="47">
                  <c:v>0.55949400000000005</c:v>
                </c:pt>
                <c:pt idx="48">
                  <c:v>0.54725999999999997</c:v>
                </c:pt>
                <c:pt idx="49">
                  <c:v>0.53617300000000001</c:v>
                </c:pt>
                <c:pt idx="50">
                  <c:v>0.52554400000000001</c:v>
                </c:pt>
                <c:pt idx="51">
                  <c:v>0.51281900000000002</c:v>
                </c:pt>
                <c:pt idx="52">
                  <c:v>0.50114300000000001</c:v>
                </c:pt>
                <c:pt idx="53">
                  <c:v>0.48985299999999998</c:v>
                </c:pt>
                <c:pt idx="54">
                  <c:v>0.47751399999999999</c:v>
                </c:pt>
                <c:pt idx="55">
                  <c:v>0.46593699999999999</c:v>
                </c:pt>
                <c:pt idx="56">
                  <c:v>0.45315800000000001</c:v>
                </c:pt>
                <c:pt idx="57">
                  <c:v>0.44055800000000001</c:v>
                </c:pt>
                <c:pt idx="58">
                  <c:v>0.43023099999999997</c:v>
                </c:pt>
                <c:pt idx="59">
                  <c:v>0.41766799999999998</c:v>
                </c:pt>
                <c:pt idx="60">
                  <c:v>0.40400399999999997</c:v>
                </c:pt>
                <c:pt idx="61">
                  <c:v>0.393372</c:v>
                </c:pt>
                <c:pt idx="62">
                  <c:v>0.38023299999999999</c:v>
                </c:pt>
                <c:pt idx="63">
                  <c:v>0.36627700000000002</c:v>
                </c:pt>
                <c:pt idx="64">
                  <c:v>0.353574</c:v>
                </c:pt>
                <c:pt idx="65">
                  <c:v>0.34159</c:v>
                </c:pt>
                <c:pt idx="66">
                  <c:v>0.32513500000000001</c:v>
                </c:pt>
                <c:pt idx="67">
                  <c:v>0.31205100000000002</c:v>
                </c:pt>
                <c:pt idx="68">
                  <c:v>0.297794</c:v>
                </c:pt>
                <c:pt idx="69">
                  <c:v>0.28608099999999997</c:v>
                </c:pt>
                <c:pt idx="70">
                  <c:v>0.27177600000000002</c:v>
                </c:pt>
                <c:pt idx="71">
                  <c:v>0.25849699999999998</c:v>
                </c:pt>
                <c:pt idx="72">
                  <c:v>0.24210400000000001</c:v>
                </c:pt>
                <c:pt idx="73">
                  <c:v>0.22839699999999999</c:v>
                </c:pt>
                <c:pt idx="74">
                  <c:v>0.208625</c:v>
                </c:pt>
                <c:pt idx="75">
                  <c:v>0.19489100000000001</c:v>
                </c:pt>
                <c:pt idx="76">
                  <c:v>0.17712700000000001</c:v>
                </c:pt>
                <c:pt idx="77">
                  <c:v>0.16764499999999999</c:v>
                </c:pt>
                <c:pt idx="78">
                  <c:v>0.15706100000000001</c:v>
                </c:pt>
                <c:pt idx="79">
                  <c:v>0.14652200000000001</c:v>
                </c:pt>
                <c:pt idx="80">
                  <c:v>0.13256200000000001</c:v>
                </c:pt>
                <c:pt idx="81">
                  <c:v>0.121363</c:v>
                </c:pt>
                <c:pt idx="82">
                  <c:v>0.116484</c:v>
                </c:pt>
                <c:pt idx="83">
                  <c:v>0.111057</c:v>
                </c:pt>
                <c:pt idx="84">
                  <c:v>0.10306700000000001</c:v>
                </c:pt>
                <c:pt idx="85">
                  <c:v>9.8614599999999997E-2</c:v>
                </c:pt>
                <c:pt idx="86">
                  <c:v>9.41747E-2</c:v>
                </c:pt>
                <c:pt idx="87">
                  <c:v>9.0797900000000001E-2</c:v>
                </c:pt>
                <c:pt idx="88">
                  <c:v>8.7277800000000003E-2</c:v>
                </c:pt>
                <c:pt idx="89">
                  <c:v>8.5066199999999995E-2</c:v>
                </c:pt>
                <c:pt idx="90">
                  <c:v>8.1914399999999998E-2</c:v>
                </c:pt>
                <c:pt idx="91">
                  <c:v>7.8907099999999994E-2</c:v>
                </c:pt>
                <c:pt idx="92">
                  <c:v>7.7684100000000006E-2</c:v>
                </c:pt>
                <c:pt idx="93">
                  <c:v>7.5843999999999995E-2</c:v>
                </c:pt>
                <c:pt idx="94">
                  <c:v>7.4664400000000006E-2</c:v>
                </c:pt>
                <c:pt idx="95">
                  <c:v>7.1900000000000006E-2</c:v>
                </c:pt>
                <c:pt idx="96">
                  <c:v>7.1499099999999996E-2</c:v>
                </c:pt>
                <c:pt idx="97">
                  <c:v>6.9776500000000005E-2</c:v>
                </c:pt>
                <c:pt idx="98">
                  <c:v>6.8246200000000007E-2</c:v>
                </c:pt>
                <c:pt idx="99">
                  <c:v>6.6799600000000001E-2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63F-40FA-AB8F-CC87710B768A}"/>
            </c:ext>
          </c:extLst>
        </c:ser>
        <c:ser>
          <c:idx val="4"/>
          <c:order val="4"/>
          <c:tx>
            <c:strRef>
              <c:f>SRO!$K$1</c:f>
              <c:strCache>
                <c:ptCount val="1"/>
                <c:pt idx="0">
                  <c:v>Ta-W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SRO!$K$2:$K$101</c:f>
              <c:numCache>
                <c:formatCode>General</c:formatCode>
                <c:ptCount val="100"/>
                <c:pt idx="0">
                  <c:v>-1.1508700000000001</c:v>
                </c:pt>
                <c:pt idx="1">
                  <c:v>-1.1508799999999999</c:v>
                </c:pt>
                <c:pt idx="2">
                  <c:v>-1.1514599999999999</c:v>
                </c:pt>
                <c:pt idx="3">
                  <c:v>-1.1488100000000001</c:v>
                </c:pt>
                <c:pt idx="4">
                  <c:v>-1.14662</c:v>
                </c:pt>
                <c:pt idx="5">
                  <c:v>-1.1422099999999999</c:v>
                </c:pt>
                <c:pt idx="6">
                  <c:v>-1.14171</c:v>
                </c:pt>
                <c:pt idx="7">
                  <c:v>-1.13401</c:v>
                </c:pt>
                <c:pt idx="8">
                  <c:v>-1.1301099999999999</c:v>
                </c:pt>
                <c:pt idx="9">
                  <c:v>-1.12296</c:v>
                </c:pt>
                <c:pt idx="10">
                  <c:v>-1.10171</c:v>
                </c:pt>
                <c:pt idx="11">
                  <c:v>-1.05437</c:v>
                </c:pt>
                <c:pt idx="12">
                  <c:v>-1.03979</c:v>
                </c:pt>
                <c:pt idx="13">
                  <c:v>-1.026</c:v>
                </c:pt>
                <c:pt idx="14">
                  <c:v>-1.01634</c:v>
                </c:pt>
                <c:pt idx="15">
                  <c:v>-1.0069300000000001</c:v>
                </c:pt>
                <c:pt idx="16">
                  <c:v>-0.99420299999999995</c:v>
                </c:pt>
                <c:pt idx="17">
                  <c:v>-0.98506499999999997</c:v>
                </c:pt>
                <c:pt idx="18">
                  <c:v>-0.973889</c:v>
                </c:pt>
                <c:pt idx="19">
                  <c:v>-0.96149300000000004</c:v>
                </c:pt>
                <c:pt idx="20">
                  <c:v>-0.95036399999999999</c:v>
                </c:pt>
                <c:pt idx="21">
                  <c:v>-0.93939799999999996</c:v>
                </c:pt>
                <c:pt idx="22">
                  <c:v>-0.92657800000000001</c:v>
                </c:pt>
                <c:pt idx="23">
                  <c:v>-0.91701600000000005</c:v>
                </c:pt>
                <c:pt idx="24">
                  <c:v>-0.90503500000000003</c:v>
                </c:pt>
                <c:pt idx="25">
                  <c:v>-0.89184399999999997</c:v>
                </c:pt>
                <c:pt idx="26">
                  <c:v>-0.88585899999999995</c:v>
                </c:pt>
                <c:pt idx="27">
                  <c:v>-0.87200299999999997</c:v>
                </c:pt>
                <c:pt idx="28">
                  <c:v>-0.86047799999999997</c:v>
                </c:pt>
                <c:pt idx="29">
                  <c:v>-0.85043100000000005</c:v>
                </c:pt>
                <c:pt idx="30">
                  <c:v>-0.83633000000000002</c:v>
                </c:pt>
                <c:pt idx="31">
                  <c:v>-0.82591400000000004</c:v>
                </c:pt>
                <c:pt idx="32">
                  <c:v>-0.81448399999999999</c:v>
                </c:pt>
                <c:pt idx="33">
                  <c:v>-0.80264500000000005</c:v>
                </c:pt>
                <c:pt idx="34">
                  <c:v>-0.79174900000000004</c:v>
                </c:pt>
                <c:pt idx="35">
                  <c:v>-0.78002800000000005</c:v>
                </c:pt>
                <c:pt idx="36">
                  <c:v>-0.76808900000000002</c:v>
                </c:pt>
                <c:pt idx="37">
                  <c:v>-0.756969</c:v>
                </c:pt>
                <c:pt idx="38">
                  <c:v>-0.74416300000000002</c:v>
                </c:pt>
                <c:pt idx="39">
                  <c:v>-0.73241400000000001</c:v>
                </c:pt>
                <c:pt idx="40">
                  <c:v>-0.72233700000000001</c:v>
                </c:pt>
                <c:pt idx="41">
                  <c:v>-0.70789199999999997</c:v>
                </c:pt>
                <c:pt idx="42">
                  <c:v>-0.69671799999999995</c:v>
                </c:pt>
                <c:pt idx="43">
                  <c:v>-0.68305300000000002</c:v>
                </c:pt>
                <c:pt idx="44">
                  <c:v>-0.66992600000000002</c:v>
                </c:pt>
                <c:pt idx="45">
                  <c:v>-0.65876000000000001</c:v>
                </c:pt>
                <c:pt idx="46">
                  <c:v>-0.64556199999999997</c:v>
                </c:pt>
                <c:pt idx="47">
                  <c:v>-0.63295199999999996</c:v>
                </c:pt>
                <c:pt idx="48">
                  <c:v>-0.61801200000000001</c:v>
                </c:pt>
                <c:pt idx="49">
                  <c:v>-0.604541</c:v>
                </c:pt>
                <c:pt idx="50">
                  <c:v>-0.59148000000000001</c:v>
                </c:pt>
                <c:pt idx="51">
                  <c:v>-0.57697299999999996</c:v>
                </c:pt>
                <c:pt idx="52">
                  <c:v>-0.56389</c:v>
                </c:pt>
                <c:pt idx="53">
                  <c:v>-0.55063099999999998</c:v>
                </c:pt>
                <c:pt idx="54">
                  <c:v>-0.53534599999999999</c:v>
                </c:pt>
                <c:pt idx="55">
                  <c:v>-0.52226799999999995</c:v>
                </c:pt>
                <c:pt idx="56">
                  <c:v>-0.50731899999999996</c:v>
                </c:pt>
                <c:pt idx="57">
                  <c:v>-0.49247099999999999</c:v>
                </c:pt>
                <c:pt idx="58">
                  <c:v>-0.47957100000000003</c:v>
                </c:pt>
                <c:pt idx="59">
                  <c:v>-0.46463700000000002</c:v>
                </c:pt>
                <c:pt idx="60">
                  <c:v>-0.44880700000000001</c:v>
                </c:pt>
                <c:pt idx="61">
                  <c:v>-0.43576599999999999</c:v>
                </c:pt>
                <c:pt idx="62">
                  <c:v>-0.41990899999999998</c:v>
                </c:pt>
                <c:pt idx="63">
                  <c:v>-0.403611</c:v>
                </c:pt>
                <c:pt idx="64">
                  <c:v>-0.39052999999999999</c:v>
                </c:pt>
                <c:pt idx="65">
                  <c:v>-0.37449500000000002</c:v>
                </c:pt>
                <c:pt idx="66">
                  <c:v>-0.35702600000000001</c:v>
                </c:pt>
                <c:pt idx="67">
                  <c:v>-0.34179500000000002</c:v>
                </c:pt>
                <c:pt idx="68">
                  <c:v>-0.32551200000000002</c:v>
                </c:pt>
                <c:pt idx="69">
                  <c:v>-0.31131799999999998</c:v>
                </c:pt>
                <c:pt idx="70">
                  <c:v>-0.29480099999999998</c:v>
                </c:pt>
                <c:pt idx="71">
                  <c:v>-0.27946700000000002</c:v>
                </c:pt>
                <c:pt idx="72">
                  <c:v>-0.26017600000000002</c:v>
                </c:pt>
                <c:pt idx="73">
                  <c:v>-0.243649</c:v>
                </c:pt>
                <c:pt idx="74">
                  <c:v>-0.22172800000000001</c:v>
                </c:pt>
                <c:pt idx="75">
                  <c:v>-0.205621</c:v>
                </c:pt>
                <c:pt idx="76">
                  <c:v>-0.18468899999999999</c:v>
                </c:pt>
                <c:pt idx="77">
                  <c:v>-0.17438799999999999</c:v>
                </c:pt>
                <c:pt idx="78">
                  <c:v>-0.16125700000000001</c:v>
                </c:pt>
                <c:pt idx="79">
                  <c:v>-0.14942900000000001</c:v>
                </c:pt>
                <c:pt idx="80">
                  <c:v>-0.13380600000000001</c:v>
                </c:pt>
                <c:pt idx="81">
                  <c:v>-0.11984499999999999</c:v>
                </c:pt>
                <c:pt idx="82">
                  <c:v>-0.115221</c:v>
                </c:pt>
                <c:pt idx="83">
                  <c:v>-0.10945100000000001</c:v>
                </c:pt>
                <c:pt idx="84">
                  <c:v>-0.100767</c:v>
                </c:pt>
                <c:pt idx="85">
                  <c:v>-9.5872100000000002E-2</c:v>
                </c:pt>
                <c:pt idx="86">
                  <c:v>-9.1104900000000003E-2</c:v>
                </c:pt>
                <c:pt idx="87">
                  <c:v>-8.65755E-2</c:v>
                </c:pt>
                <c:pt idx="88">
                  <c:v>-8.3225199999999999E-2</c:v>
                </c:pt>
                <c:pt idx="89">
                  <c:v>-8.1101999999999994E-2</c:v>
                </c:pt>
                <c:pt idx="90">
                  <c:v>-7.7872200000000003E-2</c:v>
                </c:pt>
                <c:pt idx="91">
                  <c:v>-7.4954400000000004E-2</c:v>
                </c:pt>
                <c:pt idx="92">
                  <c:v>-7.35875E-2</c:v>
                </c:pt>
                <c:pt idx="93">
                  <c:v>-7.1591399999999999E-2</c:v>
                </c:pt>
                <c:pt idx="94">
                  <c:v>-7.0549000000000001E-2</c:v>
                </c:pt>
                <c:pt idx="95">
                  <c:v>-6.7828700000000006E-2</c:v>
                </c:pt>
                <c:pt idx="96">
                  <c:v>-6.7425200000000005E-2</c:v>
                </c:pt>
                <c:pt idx="97">
                  <c:v>-6.6356499999999999E-2</c:v>
                </c:pt>
                <c:pt idx="98">
                  <c:v>-6.4547099999999996E-2</c:v>
                </c:pt>
                <c:pt idx="99">
                  <c:v>-6.3424900000000006E-2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63F-40FA-AB8F-CC87710B768A}"/>
            </c:ext>
          </c:extLst>
        </c:ser>
        <c:ser>
          <c:idx val="5"/>
          <c:order val="5"/>
          <c:tx>
            <c:strRef>
              <c:f>SRO!$L$1</c:f>
              <c:strCache>
                <c:ptCount val="1"/>
                <c:pt idx="0">
                  <c:v>V-W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SRO!$L$2:$L$101</c:f>
              <c:numCache>
                <c:formatCode>General</c:formatCode>
                <c:ptCount val="100"/>
                <c:pt idx="0">
                  <c:v>0.87403500000000001</c:v>
                </c:pt>
                <c:pt idx="1">
                  <c:v>0.87383299999999997</c:v>
                </c:pt>
                <c:pt idx="2">
                  <c:v>0.87345300000000003</c:v>
                </c:pt>
                <c:pt idx="3">
                  <c:v>0.86977300000000002</c:v>
                </c:pt>
                <c:pt idx="4">
                  <c:v>0.864514</c:v>
                </c:pt>
                <c:pt idx="5">
                  <c:v>0.85354799999999997</c:v>
                </c:pt>
                <c:pt idx="6">
                  <c:v>0.85323099999999996</c:v>
                </c:pt>
                <c:pt idx="7">
                  <c:v>0.84478399999999998</c:v>
                </c:pt>
                <c:pt idx="8">
                  <c:v>0.83934500000000001</c:v>
                </c:pt>
                <c:pt idx="9">
                  <c:v>0.83986499999999997</c:v>
                </c:pt>
                <c:pt idx="10">
                  <c:v>0.835005</c:v>
                </c:pt>
                <c:pt idx="11">
                  <c:v>0.82111900000000004</c:v>
                </c:pt>
                <c:pt idx="12">
                  <c:v>0.80989599999999995</c:v>
                </c:pt>
                <c:pt idx="13">
                  <c:v>0.79490300000000003</c:v>
                </c:pt>
                <c:pt idx="14">
                  <c:v>0.78473199999999999</c:v>
                </c:pt>
                <c:pt idx="15">
                  <c:v>0.77332000000000001</c:v>
                </c:pt>
                <c:pt idx="16">
                  <c:v>0.75892599999999999</c:v>
                </c:pt>
                <c:pt idx="17">
                  <c:v>0.75080999999999998</c:v>
                </c:pt>
                <c:pt idx="18">
                  <c:v>0.73710299999999995</c:v>
                </c:pt>
                <c:pt idx="19">
                  <c:v>0.72359300000000004</c:v>
                </c:pt>
                <c:pt idx="20">
                  <c:v>0.71067499999999995</c:v>
                </c:pt>
                <c:pt idx="21">
                  <c:v>0.69688799999999995</c:v>
                </c:pt>
                <c:pt idx="22">
                  <c:v>0.68212799999999996</c:v>
                </c:pt>
                <c:pt idx="23">
                  <c:v>0.67199699999999996</c:v>
                </c:pt>
                <c:pt idx="24">
                  <c:v>0.66035900000000003</c:v>
                </c:pt>
                <c:pt idx="25">
                  <c:v>0.64339100000000005</c:v>
                </c:pt>
                <c:pt idx="26">
                  <c:v>0.63919499999999996</c:v>
                </c:pt>
                <c:pt idx="27">
                  <c:v>0.62429000000000001</c:v>
                </c:pt>
                <c:pt idx="28">
                  <c:v>0.613533</c:v>
                </c:pt>
                <c:pt idx="29">
                  <c:v>0.60253800000000002</c:v>
                </c:pt>
                <c:pt idx="30">
                  <c:v>0.58877400000000002</c:v>
                </c:pt>
                <c:pt idx="31">
                  <c:v>0.57941299999999996</c:v>
                </c:pt>
                <c:pt idx="32">
                  <c:v>0.56769700000000001</c:v>
                </c:pt>
                <c:pt idx="33">
                  <c:v>0.55704500000000001</c:v>
                </c:pt>
                <c:pt idx="34">
                  <c:v>0.54731399999999997</c:v>
                </c:pt>
                <c:pt idx="35">
                  <c:v>0.53605199999999997</c:v>
                </c:pt>
                <c:pt idx="36">
                  <c:v>0.52508500000000002</c:v>
                </c:pt>
                <c:pt idx="37">
                  <c:v>0.51565799999999995</c:v>
                </c:pt>
                <c:pt idx="38">
                  <c:v>0.503807</c:v>
                </c:pt>
                <c:pt idx="39">
                  <c:v>0.49340600000000001</c:v>
                </c:pt>
                <c:pt idx="40">
                  <c:v>0.48440499999999997</c:v>
                </c:pt>
                <c:pt idx="41">
                  <c:v>0.471443</c:v>
                </c:pt>
                <c:pt idx="42">
                  <c:v>0.46243899999999999</c:v>
                </c:pt>
                <c:pt idx="43">
                  <c:v>0.45121800000000001</c:v>
                </c:pt>
                <c:pt idx="44">
                  <c:v>0.43985999999999997</c:v>
                </c:pt>
                <c:pt idx="45">
                  <c:v>0.43041099999999999</c:v>
                </c:pt>
                <c:pt idx="46">
                  <c:v>0.41879300000000003</c:v>
                </c:pt>
                <c:pt idx="47">
                  <c:v>0.40901399999999999</c:v>
                </c:pt>
                <c:pt idx="48">
                  <c:v>0.396561</c:v>
                </c:pt>
                <c:pt idx="49">
                  <c:v>0.38573299999999999</c:v>
                </c:pt>
                <c:pt idx="50">
                  <c:v>0.37573800000000002</c:v>
                </c:pt>
                <c:pt idx="51">
                  <c:v>0.36384</c:v>
                </c:pt>
                <c:pt idx="52">
                  <c:v>0.35334199999999999</c:v>
                </c:pt>
                <c:pt idx="53">
                  <c:v>0.34218700000000002</c:v>
                </c:pt>
                <c:pt idx="54">
                  <c:v>0.33117999999999997</c:v>
                </c:pt>
                <c:pt idx="55">
                  <c:v>0.32123499999999999</c:v>
                </c:pt>
                <c:pt idx="56">
                  <c:v>0.31030000000000002</c:v>
                </c:pt>
                <c:pt idx="57">
                  <c:v>0.29865000000000003</c:v>
                </c:pt>
                <c:pt idx="58">
                  <c:v>0.28850799999999999</c:v>
                </c:pt>
                <c:pt idx="59">
                  <c:v>0.27820699999999998</c:v>
                </c:pt>
                <c:pt idx="60">
                  <c:v>0.26555299999999998</c:v>
                </c:pt>
                <c:pt idx="61">
                  <c:v>0.25627800000000001</c:v>
                </c:pt>
                <c:pt idx="62">
                  <c:v>0.24393699999999999</c:v>
                </c:pt>
                <c:pt idx="63">
                  <c:v>0.23294999999999999</c:v>
                </c:pt>
                <c:pt idx="64">
                  <c:v>0.22281100000000001</c:v>
                </c:pt>
                <c:pt idx="65">
                  <c:v>0.211561</c:v>
                </c:pt>
                <c:pt idx="66">
                  <c:v>0.199186</c:v>
                </c:pt>
                <c:pt idx="67">
                  <c:v>0.18759899999999999</c:v>
                </c:pt>
                <c:pt idx="68">
                  <c:v>0.17619000000000001</c:v>
                </c:pt>
                <c:pt idx="69">
                  <c:v>0.166467</c:v>
                </c:pt>
                <c:pt idx="70">
                  <c:v>0.15411</c:v>
                </c:pt>
                <c:pt idx="71">
                  <c:v>0.143868</c:v>
                </c:pt>
                <c:pt idx="72">
                  <c:v>0.12992400000000001</c:v>
                </c:pt>
                <c:pt idx="73">
                  <c:v>0.118328</c:v>
                </c:pt>
                <c:pt idx="74">
                  <c:v>0.10274</c:v>
                </c:pt>
                <c:pt idx="75">
                  <c:v>9.1741799999999998E-2</c:v>
                </c:pt>
                <c:pt idx="76">
                  <c:v>7.7427200000000002E-2</c:v>
                </c:pt>
                <c:pt idx="77">
                  <c:v>6.9638199999999997E-2</c:v>
                </c:pt>
                <c:pt idx="78">
                  <c:v>6.0782299999999997E-2</c:v>
                </c:pt>
                <c:pt idx="79">
                  <c:v>5.3013100000000001E-2</c:v>
                </c:pt>
                <c:pt idx="80">
                  <c:v>4.20653E-2</c:v>
                </c:pt>
                <c:pt idx="81">
                  <c:v>3.2475799999999999E-2</c:v>
                </c:pt>
                <c:pt idx="82">
                  <c:v>2.9963199999999999E-2</c:v>
                </c:pt>
                <c:pt idx="83">
                  <c:v>2.58204E-2</c:v>
                </c:pt>
                <c:pt idx="84">
                  <c:v>1.9818700000000002E-2</c:v>
                </c:pt>
                <c:pt idx="85">
                  <c:v>1.6847899999999999E-2</c:v>
                </c:pt>
                <c:pt idx="86">
                  <c:v>1.34804E-2</c:v>
                </c:pt>
                <c:pt idx="87">
                  <c:v>1.1305600000000001E-2</c:v>
                </c:pt>
                <c:pt idx="88">
                  <c:v>8.7211800000000003E-3</c:v>
                </c:pt>
                <c:pt idx="89">
                  <c:v>7.9494700000000001E-3</c:v>
                </c:pt>
                <c:pt idx="90">
                  <c:v>5.4990300000000002E-3</c:v>
                </c:pt>
                <c:pt idx="91">
                  <c:v>4.2416299999999997E-3</c:v>
                </c:pt>
                <c:pt idx="92">
                  <c:v>3.4045199999999999E-3</c:v>
                </c:pt>
                <c:pt idx="93">
                  <c:v>2.0929500000000001E-3</c:v>
                </c:pt>
                <c:pt idx="94">
                  <c:v>2.0648200000000002E-3</c:v>
                </c:pt>
                <c:pt idx="95">
                  <c:v>3.7421500000000001E-4</c:v>
                </c:pt>
                <c:pt idx="96">
                  <c:v>3.9967900000000001E-4</c:v>
                </c:pt>
                <c:pt idx="97">
                  <c:v>-6.5185199999999997E-4</c:v>
                </c:pt>
                <c:pt idx="98">
                  <c:v>-8.4391100000000003E-4</c:v>
                </c:pt>
                <c:pt idx="99">
                  <c:v>-1.2655699999999999E-3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63F-40FA-AB8F-CC87710B7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2323216"/>
        <c:axId val="2092324880"/>
      </c:scatterChart>
      <c:valAx>
        <c:axId val="2092323216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T/K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324880"/>
        <c:crosses val="autoZero"/>
        <c:crossBetween val="midCat"/>
      </c:valAx>
      <c:valAx>
        <c:axId val="209232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dirty="0"/>
                  <a:t>α</a:t>
                </a:r>
                <a:r>
                  <a:rPr lang="en-US" baseline="-25000" dirty="0"/>
                  <a:t>avg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323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latin typeface="Times" pitchFamily="2" charset="0"/>
              </a:rPr>
              <a:t>Cr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Ta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W</a:t>
            </a:r>
            <a:r>
              <a:rPr lang="en-US" b="0" i="0" baseline="-25000" dirty="0">
                <a:latin typeface="Times" pitchFamily="2" charset="0"/>
              </a:rPr>
              <a:t>25</a:t>
            </a:r>
            <a:r>
              <a:rPr lang="en-US" b="0" i="0" dirty="0">
                <a:latin typeface="Times" pitchFamily="2" charset="0"/>
              </a:rPr>
              <a:t>V</a:t>
            </a:r>
            <a:r>
              <a:rPr lang="en-US" b="0" i="0" baseline="-25000" dirty="0">
                <a:latin typeface="Times" pitchFamily="2" charset="0"/>
              </a:rPr>
              <a:t>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SRO!$D$1</c:f>
              <c:strCache>
                <c:ptCount val="1"/>
                <c:pt idx="0">
                  <c:v>Cr-Ta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SRO!$D$2:$D$101</c:f>
              <c:numCache>
                <c:formatCode>General</c:formatCode>
                <c:ptCount val="100"/>
                <c:pt idx="0">
                  <c:v>0.96714900000000004</c:v>
                </c:pt>
                <c:pt idx="1">
                  <c:v>0.96735099999999996</c:v>
                </c:pt>
                <c:pt idx="2">
                  <c:v>0.96769799999999995</c:v>
                </c:pt>
                <c:pt idx="3">
                  <c:v>0.96787599999999996</c:v>
                </c:pt>
                <c:pt idx="4">
                  <c:v>0.96652400000000005</c:v>
                </c:pt>
                <c:pt idx="5">
                  <c:v>0.969082</c:v>
                </c:pt>
                <c:pt idx="6">
                  <c:v>0.96986499999999998</c:v>
                </c:pt>
                <c:pt idx="7">
                  <c:v>0.96692199999999995</c:v>
                </c:pt>
                <c:pt idx="8">
                  <c:v>0.96564899999999998</c:v>
                </c:pt>
                <c:pt idx="9">
                  <c:v>0.96315799999999996</c:v>
                </c:pt>
                <c:pt idx="10">
                  <c:v>0.95598399999999994</c:v>
                </c:pt>
                <c:pt idx="11">
                  <c:v>0.94133199999999995</c:v>
                </c:pt>
                <c:pt idx="12">
                  <c:v>0.93876099999999996</c:v>
                </c:pt>
                <c:pt idx="13">
                  <c:v>0.93567900000000004</c:v>
                </c:pt>
                <c:pt idx="14">
                  <c:v>0.933979</c:v>
                </c:pt>
                <c:pt idx="15">
                  <c:v>0.93206900000000004</c:v>
                </c:pt>
                <c:pt idx="16">
                  <c:v>0.92869400000000002</c:v>
                </c:pt>
                <c:pt idx="17">
                  <c:v>0.92847199999999996</c:v>
                </c:pt>
                <c:pt idx="18">
                  <c:v>0.92558399999999996</c:v>
                </c:pt>
                <c:pt idx="19">
                  <c:v>0.91928399999999999</c:v>
                </c:pt>
                <c:pt idx="20">
                  <c:v>0.91742299999999999</c:v>
                </c:pt>
                <c:pt idx="21">
                  <c:v>0.91506500000000002</c:v>
                </c:pt>
                <c:pt idx="22">
                  <c:v>0.91041300000000003</c:v>
                </c:pt>
                <c:pt idx="23">
                  <c:v>0.90746300000000002</c:v>
                </c:pt>
                <c:pt idx="24">
                  <c:v>0.901111</c:v>
                </c:pt>
                <c:pt idx="25">
                  <c:v>0.89860099999999998</c:v>
                </c:pt>
                <c:pt idx="26">
                  <c:v>0.89626099999999997</c:v>
                </c:pt>
                <c:pt idx="27">
                  <c:v>0.88937900000000003</c:v>
                </c:pt>
                <c:pt idx="28">
                  <c:v>0.88283800000000001</c:v>
                </c:pt>
                <c:pt idx="29">
                  <c:v>0.87851500000000005</c:v>
                </c:pt>
                <c:pt idx="30">
                  <c:v>0.86941299999999999</c:v>
                </c:pt>
                <c:pt idx="31">
                  <c:v>0.86339100000000002</c:v>
                </c:pt>
                <c:pt idx="32">
                  <c:v>0.85677800000000004</c:v>
                </c:pt>
                <c:pt idx="33">
                  <c:v>0.84913899999999998</c:v>
                </c:pt>
                <c:pt idx="34">
                  <c:v>0.84147700000000003</c:v>
                </c:pt>
                <c:pt idx="35">
                  <c:v>0.83360199999999995</c:v>
                </c:pt>
                <c:pt idx="36">
                  <c:v>0.82420599999999999</c:v>
                </c:pt>
                <c:pt idx="37">
                  <c:v>0.81633</c:v>
                </c:pt>
                <c:pt idx="38">
                  <c:v>0.80535299999999999</c:v>
                </c:pt>
                <c:pt idx="39">
                  <c:v>0.79666400000000004</c:v>
                </c:pt>
                <c:pt idx="40">
                  <c:v>0.788686</c:v>
                </c:pt>
                <c:pt idx="41">
                  <c:v>0.77650600000000003</c:v>
                </c:pt>
                <c:pt idx="42">
                  <c:v>0.76596900000000001</c:v>
                </c:pt>
                <c:pt idx="43">
                  <c:v>0.75365199999999999</c:v>
                </c:pt>
                <c:pt idx="44">
                  <c:v>0.74022399999999999</c:v>
                </c:pt>
                <c:pt idx="45">
                  <c:v>0.73035700000000003</c:v>
                </c:pt>
                <c:pt idx="46">
                  <c:v>0.71800600000000003</c:v>
                </c:pt>
                <c:pt idx="47">
                  <c:v>0.70411199999999996</c:v>
                </c:pt>
                <c:pt idx="48">
                  <c:v>0.68853500000000001</c:v>
                </c:pt>
                <c:pt idx="49">
                  <c:v>0.67444599999999999</c:v>
                </c:pt>
                <c:pt idx="50">
                  <c:v>0.66071500000000005</c:v>
                </c:pt>
                <c:pt idx="51">
                  <c:v>0.64412700000000001</c:v>
                </c:pt>
                <c:pt idx="52">
                  <c:v>0.62962300000000004</c:v>
                </c:pt>
                <c:pt idx="53">
                  <c:v>0.61458599999999997</c:v>
                </c:pt>
                <c:pt idx="54">
                  <c:v>0.59638800000000003</c:v>
                </c:pt>
                <c:pt idx="55">
                  <c:v>0.58105200000000001</c:v>
                </c:pt>
                <c:pt idx="56">
                  <c:v>0.5615</c:v>
                </c:pt>
                <c:pt idx="57">
                  <c:v>0.54375899999999999</c:v>
                </c:pt>
                <c:pt idx="58">
                  <c:v>0.52817700000000001</c:v>
                </c:pt>
                <c:pt idx="59">
                  <c:v>0.50949599999999995</c:v>
                </c:pt>
                <c:pt idx="60">
                  <c:v>0.48931799999999998</c:v>
                </c:pt>
                <c:pt idx="61">
                  <c:v>0.47259000000000001</c:v>
                </c:pt>
                <c:pt idx="62">
                  <c:v>0.45338899999999999</c:v>
                </c:pt>
                <c:pt idx="63">
                  <c:v>0.42919099999999999</c:v>
                </c:pt>
                <c:pt idx="64">
                  <c:v>0.413024</c:v>
                </c:pt>
                <c:pt idx="65">
                  <c:v>0.39147599999999999</c:v>
                </c:pt>
                <c:pt idx="66">
                  <c:v>0.36735000000000001</c:v>
                </c:pt>
                <c:pt idx="67">
                  <c:v>0.34575800000000001</c:v>
                </c:pt>
                <c:pt idx="68">
                  <c:v>0.323519</c:v>
                </c:pt>
                <c:pt idx="69">
                  <c:v>0.303315</c:v>
                </c:pt>
                <c:pt idx="70">
                  <c:v>0.27993400000000002</c:v>
                </c:pt>
                <c:pt idx="71">
                  <c:v>0.25815900000000003</c:v>
                </c:pt>
                <c:pt idx="72">
                  <c:v>0.23133000000000001</c:v>
                </c:pt>
                <c:pt idx="73">
                  <c:v>0.20799699999999999</c:v>
                </c:pt>
                <c:pt idx="74">
                  <c:v>0.174285</c:v>
                </c:pt>
                <c:pt idx="75">
                  <c:v>0.15096399999999999</c:v>
                </c:pt>
                <c:pt idx="76">
                  <c:v>0.120307</c:v>
                </c:pt>
                <c:pt idx="77">
                  <c:v>0.105044</c:v>
                </c:pt>
                <c:pt idx="78">
                  <c:v>8.6722499999999994E-2</c:v>
                </c:pt>
                <c:pt idx="79">
                  <c:v>6.9561799999999993E-2</c:v>
                </c:pt>
                <c:pt idx="80">
                  <c:v>4.5316599999999999E-2</c:v>
                </c:pt>
                <c:pt idx="81">
                  <c:v>2.4951899999999999E-2</c:v>
                </c:pt>
                <c:pt idx="82">
                  <c:v>1.8813199999999999E-2</c:v>
                </c:pt>
                <c:pt idx="83">
                  <c:v>1.2146199999999999E-2</c:v>
                </c:pt>
                <c:pt idx="84">
                  <c:v>-1.6056899999999999E-3</c:v>
                </c:pt>
                <c:pt idx="85">
                  <c:v>-6.9793399999999997E-3</c:v>
                </c:pt>
                <c:pt idx="86">
                  <c:v>-1.37407E-2</c:v>
                </c:pt>
                <c:pt idx="87">
                  <c:v>-1.8983400000000001E-2</c:v>
                </c:pt>
                <c:pt idx="88">
                  <c:v>-2.2994199999999999E-2</c:v>
                </c:pt>
                <c:pt idx="89">
                  <c:v>-2.4716999999999999E-2</c:v>
                </c:pt>
                <c:pt idx="90">
                  <c:v>-2.88121E-2</c:v>
                </c:pt>
                <c:pt idx="91">
                  <c:v>-3.2660300000000003E-2</c:v>
                </c:pt>
                <c:pt idx="92">
                  <c:v>-3.2872800000000001E-2</c:v>
                </c:pt>
                <c:pt idx="93">
                  <c:v>-3.5659200000000002E-2</c:v>
                </c:pt>
                <c:pt idx="94">
                  <c:v>-3.5925400000000003E-2</c:v>
                </c:pt>
                <c:pt idx="95">
                  <c:v>-3.9128599999999999E-2</c:v>
                </c:pt>
                <c:pt idx="96">
                  <c:v>-3.8755999999999999E-2</c:v>
                </c:pt>
                <c:pt idx="97">
                  <c:v>-3.9920700000000003E-2</c:v>
                </c:pt>
                <c:pt idx="98">
                  <c:v>-4.0644199999999998E-2</c:v>
                </c:pt>
                <c:pt idx="99">
                  <c:v>-4.1330699999999998E-2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E8-432F-8E57-6B7FA5DB0EFB}"/>
            </c:ext>
          </c:extLst>
        </c:ser>
        <c:ser>
          <c:idx val="1"/>
          <c:order val="1"/>
          <c:tx>
            <c:strRef>
              <c:f>SRO!$E$1</c:f>
              <c:strCache>
                <c:ptCount val="1"/>
                <c:pt idx="0">
                  <c:v>Cr-V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SRO!$E$2:$E$101</c:f>
              <c:numCache>
                <c:formatCode>General</c:formatCode>
                <c:ptCount val="100"/>
                <c:pt idx="0">
                  <c:v>-1.14825</c:v>
                </c:pt>
                <c:pt idx="1">
                  <c:v>-1.1484700000000001</c:v>
                </c:pt>
                <c:pt idx="2">
                  <c:v>-1.1471800000000001</c:v>
                </c:pt>
                <c:pt idx="3">
                  <c:v>-1.1441300000000001</c:v>
                </c:pt>
                <c:pt idx="4">
                  <c:v>-1.13818</c:v>
                </c:pt>
                <c:pt idx="5">
                  <c:v>-1.13141</c:v>
                </c:pt>
                <c:pt idx="6">
                  <c:v>-1.1291199999999999</c:v>
                </c:pt>
                <c:pt idx="7">
                  <c:v>-1.1213599999999999</c:v>
                </c:pt>
                <c:pt idx="8">
                  <c:v>-1.1123499999999999</c:v>
                </c:pt>
                <c:pt idx="9">
                  <c:v>-1.0985</c:v>
                </c:pt>
                <c:pt idx="10">
                  <c:v>-1.07795</c:v>
                </c:pt>
                <c:pt idx="11">
                  <c:v>-1.0517799999999999</c:v>
                </c:pt>
                <c:pt idx="12">
                  <c:v>-1.04054</c:v>
                </c:pt>
                <c:pt idx="13">
                  <c:v>-1.0259400000000001</c:v>
                </c:pt>
                <c:pt idx="14">
                  <c:v>-1.0166900000000001</c:v>
                </c:pt>
                <c:pt idx="15">
                  <c:v>-1.00708</c:v>
                </c:pt>
                <c:pt idx="16">
                  <c:v>-0.99455300000000002</c:v>
                </c:pt>
                <c:pt idx="17">
                  <c:v>-0.98724900000000004</c:v>
                </c:pt>
                <c:pt idx="18">
                  <c:v>-0.97611599999999998</c:v>
                </c:pt>
                <c:pt idx="19">
                  <c:v>-0.96381499999999998</c:v>
                </c:pt>
                <c:pt idx="20">
                  <c:v>-0.953179</c:v>
                </c:pt>
                <c:pt idx="21">
                  <c:v>-0.94254599999999999</c:v>
                </c:pt>
                <c:pt idx="22">
                  <c:v>-0.93017799999999995</c:v>
                </c:pt>
                <c:pt idx="23">
                  <c:v>-0.92101999999999995</c:v>
                </c:pt>
                <c:pt idx="24">
                  <c:v>-0.91042999999999996</c:v>
                </c:pt>
                <c:pt idx="25">
                  <c:v>-0.89760899999999999</c:v>
                </c:pt>
                <c:pt idx="26">
                  <c:v>-0.89192499999999997</c:v>
                </c:pt>
                <c:pt idx="27">
                  <c:v>-0.87934699999999999</c:v>
                </c:pt>
                <c:pt idx="28">
                  <c:v>-0.86778699999999998</c:v>
                </c:pt>
                <c:pt idx="29">
                  <c:v>-0.85824599999999995</c:v>
                </c:pt>
                <c:pt idx="30">
                  <c:v>-0.84484999999999999</c:v>
                </c:pt>
                <c:pt idx="31">
                  <c:v>-0.83509900000000004</c:v>
                </c:pt>
                <c:pt idx="32">
                  <c:v>-0.824044</c:v>
                </c:pt>
                <c:pt idx="33">
                  <c:v>-0.81308999999999998</c:v>
                </c:pt>
                <c:pt idx="34">
                  <c:v>-0.80214300000000005</c:v>
                </c:pt>
                <c:pt idx="35">
                  <c:v>-0.79089600000000004</c:v>
                </c:pt>
                <c:pt idx="36">
                  <c:v>-0.77902000000000005</c:v>
                </c:pt>
                <c:pt idx="37">
                  <c:v>-0.76891900000000002</c:v>
                </c:pt>
                <c:pt idx="38">
                  <c:v>-0.75602599999999998</c:v>
                </c:pt>
                <c:pt idx="39">
                  <c:v>-0.74480199999999996</c:v>
                </c:pt>
                <c:pt idx="40">
                  <c:v>-0.73504400000000003</c:v>
                </c:pt>
                <c:pt idx="41">
                  <c:v>-0.72126299999999999</c:v>
                </c:pt>
                <c:pt idx="42">
                  <c:v>-0.70980699999999997</c:v>
                </c:pt>
                <c:pt idx="43">
                  <c:v>-0.69700399999999996</c:v>
                </c:pt>
                <c:pt idx="44">
                  <c:v>-0.68339399999999995</c:v>
                </c:pt>
                <c:pt idx="45">
                  <c:v>-0.67247199999999996</c:v>
                </c:pt>
                <c:pt idx="46">
                  <c:v>-0.65971999999999997</c:v>
                </c:pt>
                <c:pt idx="47">
                  <c:v>-0.64734400000000003</c:v>
                </c:pt>
                <c:pt idx="48">
                  <c:v>-0.63223600000000002</c:v>
                </c:pt>
                <c:pt idx="49">
                  <c:v>-0.61871299999999996</c:v>
                </c:pt>
                <c:pt idx="50">
                  <c:v>-0.60660800000000004</c:v>
                </c:pt>
                <c:pt idx="51">
                  <c:v>-0.59183699999999995</c:v>
                </c:pt>
                <c:pt idx="52">
                  <c:v>-0.57824299999999995</c:v>
                </c:pt>
                <c:pt idx="53">
                  <c:v>-0.56498999999999999</c:v>
                </c:pt>
                <c:pt idx="54">
                  <c:v>-0.54991500000000004</c:v>
                </c:pt>
                <c:pt idx="55">
                  <c:v>-0.53651899999999997</c:v>
                </c:pt>
                <c:pt idx="56">
                  <c:v>-0.52155399999999996</c:v>
                </c:pt>
                <c:pt idx="57">
                  <c:v>-0.50664100000000001</c:v>
                </c:pt>
                <c:pt idx="58">
                  <c:v>-0.49315700000000001</c:v>
                </c:pt>
                <c:pt idx="59">
                  <c:v>-0.47889100000000001</c:v>
                </c:pt>
                <c:pt idx="60">
                  <c:v>-0.46207399999999998</c:v>
                </c:pt>
                <c:pt idx="61">
                  <c:v>-0.44902700000000001</c:v>
                </c:pt>
                <c:pt idx="62">
                  <c:v>-0.433394</c:v>
                </c:pt>
                <c:pt idx="63">
                  <c:v>-0.416742</c:v>
                </c:pt>
                <c:pt idx="64">
                  <c:v>-0.40315000000000001</c:v>
                </c:pt>
                <c:pt idx="65">
                  <c:v>-0.38739699999999999</c:v>
                </c:pt>
                <c:pt idx="66">
                  <c:v>-0.36946699999999999</c:v>
                </c:pt>
                <c:pt idx="67">
                  <c:v>-0.35339799999999999</c:v>
                </c:pt>
                <c:pt idx="68">
                  <c:v>-0.336949</c:v>
                </c:pt>
                <c:pt idx="69">
                  <c:v>-0.32209900000000002</c:v>
                </c:pt>
                <c:pt idx="70">
                  <c:v>-0.30522199999999999</c:v>
                </c:pt>
                <c:pt idx="71">
                  <c:v>-0.28978900000000002</c:v>
                </c:pt>
                <c:pt idx="72">
                  <c:v>-0.27036300000000002</c:v>
                </c:pt>
                <c:pt idx="73">
                  <c:v>-0.25348399999999999</c:v>
                </c:pt>
                <c:pt idx="74">
                  <c:v>-0.22973099999999999</c:v>
                </c:pt>
                <c:pt idx="75">
                  <c:v>-0.213508</c:v>
                </c:pt>
                <c:pt idx="76">
                  <c:v>-0.19226099999999999</c:v>
                </c:pt>
                <c:pt idx="77">
                  <c:v>-0.18133099999999999</c:v>
                </c:pt>
                <c:pt idx="78">
                  <c:v>-0.16817699999999999</c:v>
                </c:pt>
                <c:pt idx="79">
                  <c:v>-0.155999</c:v>
                </c:pt>
                <c:pt idx="80">
                  <c:v>-0.13974400000000001</c:v>
                </c:pt>
                <c:pt idx="81">
                  <c:v>-0.12540699999999999</c:v>
                </c:pt>
                <c:pt idx="82">
                  <c:v>-0.12042</c:v>
                </c:pt>
                <c:pt idx="83">
                  <c:v>-0.114745</c:v>
                </c:pt>
                <c:pt idx="84">
                  <c:v>-0.105839</c:v>
                </c:pt>
                <c:pt idx="85">
                  <c:v>-0.10127899999999999</c:v>
                </c:pt>
                <c:pt idx="86">
                  <c:v>-9.59227E-2</c:v>
                </c:pt>
                <c:pt idx="87">
                  <c:v>-9.1764100000000001E-2</c:v>
                </c:pt>
                <c:pt idx="88">
                  <c:v>-8.8201799999999997E-2</c:v>
                </c:pt>
                <c:pt idx="89">
                  <c:v>-8.6439500000000002E-2</c:v>
                </c:pt>
                <c:pt idx="90">
                  <c:v>-8.3414299999999997E-2</c:v>
                </c:pt>
                <c:pt idx="91">
                  <c:v>-8.0382899999999993E-2</c:v>
                </c:pt>
                <c:pt idx="92">
                  <c:v>-7.9283199999999998E-2</c:v>
                </c:pt>
                <c:pt idx="93">
                  <c:v>-7.6668399999999998E-2</c:v>
                </c:pt>
                <c:pt idx="94">
                  <c:v>-7.6092900000000005E-2</c:v>
                </c:pt>
                <c:pt idx="95">
                  <c:v>-7.2921E-2</c:v>
                </c:pt>
                <c:pt idx="96">
                  <c:v>-7.2891800000000007E-2</c:v>
                </c:pt>
                <c:pt idx="97">
                  <c:v>-7.1286600000000006E-2</c:v>
                </c:pt>
                <c:pt idx="98">
                  <c:v>-7.0308999999999996E-2</c:v>
                </c:pt>
                <c:pt idx="99">
                  <c:v>-6.8866800000000006E-2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8E8-432F-8E57-6B7FA5DB0EFB}"/>
            </c:ext>
          </c:extLst>
        </c:ser>
        <c:ser>
          <c:idx val="2"/>
          <c:order val="2"/>
          <c:tx>
            <c:strRef>
              <c:f>SRO!$F$1</c:f>
              <c:strCache>
                <c:ptCount val="1"/>
                <c:pt idx="0">
                  <c:v>Cr-W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SRO!$F$2:$F$101</c:f>
              <c:numCache>
                <c:formatCode>General</c:formatCode>
                <c:ptCount val="100"/>
                <c:pt idx="0">
                  <c:v>0.87534900000000004</c:v>
                </c:pt>
                <c:pt idx="1">
                  <c:v>0.87638099999999997</c:v>
                </c:pt>
                <c:pt idx="2">
                  <c:v>0.87612400000000001</c:v>
                </c:pt>
                <c:pt idx="3">
                  <c:v>0.87639299999999998</c:v>
                </c:pt>
                <c:pt idx="4">
                  <c:v>0.87505699999999997</c:v>
                </c:pt>
                <c:pt idx="5">
                  <c:v>0.87181299999999995</c:v>
                </c:pt>
                <c:pt idx="6">
                  <c:v>0.87256500000000004</c:v>
                </c:pt>
                <c:pt idx="7">
                  <c:v>0.87136599999999997</c:v>
                </c:pt>
                <c:pt idx="8">
                  <c:v>0.86985999999999997</c:v>
                </c:pt>
                <c:pt idx="9">
                  <c:v>0.86973100000000003</c:v>
                </c:pt>
                <c:pt idx="10">
                  <c:v>0.86500100000000002</c:v>
                </c:pt>
                <c:pt idx="11">
                  <c:v>0.85629</c:v>
                </c:pt>
                <c:pt idx="12">
                  <c:v>0.85184099999999996</c:v>
                </c:pt>
                <c:pt idx="13">
                  <c:v>0.84362999999999999</c:v>
                </c:pt>
                <c:pt idx="14">
                  <c:v>0.839337</c:v>
                </c:pt>
                <c:pt idx="15">
                  <c:v>0.83348</c:v>
                </c:pt>
                <c:pt idx="16">
                  <c:v>0.82682100000000003</c:v>
                </c:pt>
                <c:pt idx="17">
                  <c:v>0.82329399999999997</c:v>
                </c:pt>
                <c:pt idx="18">
                  <c:v>0.81574500000000005</c:v>
                </c:pt>
                <c:pt idx="19">
                  <c:v>0.80769999999999997</c:v>
                </c:pt>
                <c:pt idx="20">
                  <c:v>0.80243600000000004</c:v>
                </c:pt>
                <c:pt idx="21">
                  <c:v>0.79494699999999996</c:v>
                </c:pt>
                <c:pt idx="22">
                  <c:v>0.78732100000000005</c:v>
                </c:pt>
                <c:pt idx="23">
                  <c:v>0.78047800000000001</c:v>
                </c:pt>
                <c:pt idx="24">
                  <c:v>0.772953</c:v>
                </c:pt>
                <c:pt idx="25">
                  <c:v>0.76437299999999997</c:v>
                </c:pt>
                <c:pt idx="26">
                  <c:v>0.76082700000000003</c:v>
                </c:pt>
                <c:pt idx="27">
                  <c:v>0.75010600000000005</c:v>
                </c:pt>
                <c:pt idx="28">
                  <c:v>0.74127799999999999</c:v>
                </c:pt>
                <c:pt idx="29">
                  <c:v>0.73480400000000001</c:v>
                </c:pt>
                <c:pt idx="30">
                  <c:v>0.724051</c:v>
                </c:pt>
                <c:pt idx="31">
                  <c:v>0.71599000000000002</c:v>
                </c:pt>
                <c:pt idx="32">
                  <c:v>0.70572999999999997</c:v>
                </c:pt>
                <c:pt idx="33">
                  <c:v>0.69700499999999999</c:v>
                </c:pt>
                <c:pt idx="34">
                  <c:v>0.68793300000000002</c:v>
                </c:pt>
                <c:pt idx="35">
                  <c:v>0.67881100000000005</c:v>
                </c:pt>
                <c:pt idx="36">
                  <c:v>0.66914200000000001</c:v>
                </c:pt>
                <c:pt idx="37">
                  <c:v>0.65940399999999999</c:v>
                </c:pt>
                <c:pt idx="38">
                  <c:v>0.648115</c:v>
                </c:pt>
                <c:pt idx="39">
                  <c:v>0.63864299999999996</c:v>
                </c:pt>
                <c:pt idx="40">
                  <c:v>0.63004800000000005</c:v>
                </c:pt>
                <c:pt idx="41">
                  <c:v>0.61749100000000001</c:v>
                </c:pt>
                <c:pt idx="42">
                  <c:v>0.60797500000000004</c:v>
                </c:pt>
                <c:pt idx="43">
                  <c:v>0.59650099999999995</c:v>
                </c:pt>
                <c:pt idx="44">
                  <c:v>0.58546900000000002</c:v>
                </c:pt>
                <c:pt idx="45">
                  <c:v>0.57508300000000001</c:v>
                </c:pt>
                <c:pt idx="46">
                  <c:v>0.56356399999999995</c:v>
                </c:pt>
                <c:pt idx="47">
                  <c:v>0.55241200000000001</c:v>
                </c:pt>
                <c:pt idx="48">
                  <c:v>0.53951300000000002</c:v>
                </c:pt>
                <c:pt idx="49">
                  <c:v>0.52685999999999999</c:v>
                </c:pt>
                <c:pt idx="50">
                  <c:v>0.51559999999999995</c:v>
                </c:pt>
                <c:pt idx="51">
                  <c:v>0.50200800000000001</c:v>
                </c:pt>
                <c:pt idx="52">
                  <c:v>0.490815</c:v>
                </c:pt>
                <c:pt idx="53">
                  <c:v>0.47880299999999998</c:v>
                </c:pt>
                <c:pt idx="54">
                  <c:v>0.46568999999999999</c:v>
                </c:pt>
                <c:pt idx="55">
                  <c:v>0.45397500000000002</c:v>
                </c:pt>
                <c:pt idx="56">
                  <c:v>0.43976100000000001</c:v>
                </c:pt>
                <c:pt idx="57">
                  <c:v>0.42652600000000002</c:v>
                </c:pt>
                <c:pt idx="58">
                  <c:v>0.41463299999999997</c:v>
                </c:pt>
                <c:pt idx="59">
                  <c:v>0.40135300000000002</c:v>
                </c:pt>
                <c:pt idx="60">
                  <c:v>0.386548</c:v>
                </c:pt>
                <c:pt idx="61">
                  <c:v>0.37508599999999997</c:v>
                </c:pt>
                <c:pt idx="62">
                  <c:v>0.36071199999999998</c:v>
                </c:pt>
                <c:pt idx="63">
                  <c:v>0.345528</c:v>
                </c:pt>
                <c:pt idx="64">
                  <c:v>0.33494499999999999</c:v>
                </c:pt>
                <c:pt idx="65">
                  <c:v>0.31996599999999997</c:v>
                </c:pt>
                <c:pt idx="66">
                  <c:v>0.304871</c:v>
                </c:pt>
                <c:pt idx="67">
                  <c:v>0.29025299999999998</c:v>
                </c:pt>
                <c:pt idx="68">
                  <c:v>0.27618300000000001</c:v>
                </c:pt>
                <c:pt idx="69">
                  <c:v>0.26263300000000001</c:v>
                </c:pt>
                <c:pt idx="70">
                  <c:v>0.24799099999999999</c:v>
                </c:pt>
                <c:pt idx="71">
                  <c:v>0.234318</c:v>
                </c:pt>
                <c:pt idx="72">
                  <c:v>0.21657599999999999</c:v>
                </c:pt>
                <c:pt idx="73">
                  <c:v>0.20258200000000001</c:v>
                </c:pt>
                <c:pt idx="74">
                  <c:v>0.18185799999999999</c:v>
                </c:pt>
                <c:pt idx="75">
                  <c:v>0.16759499999999999</c:v>
                </c:pt>
                <c:pt idx="76">
                  <c:v>0.14908099999999999</c:v>
                </c:pt>
                <c:pt idx="77">
                  <c:v>0.13971800000000001</c:v>
                </c:pt>
                <c:pt idx="78">
                  <c:v>0.12701499999999999</c:v>
                </c:pt>
                <c:pt idx="79">
                  <c:v>0.116645</c:v>
                </c:pt>
                <c:pt idx="80">
                  <c:v>0.103342</c:v>
                </c:pt>
                <c:pt idx="81">
                  <c:v>8.9910400000000001E-2</c:v>
                </c:pt>
                <c:pt idx="82">
                  <c:v>8.5586700000000002E-2</c:v>
                </c:pt>
                <c:pt idx="83">
                  <c:v>8.0213900000000005E-2</c:v>
                </c:pt>
                <c:pt idx="84">
                  <c:v>7.2956499999999994E-2</c:v>
                </c:pt>
                <c:pt idx="85">
                  <c:v>6.8656999999999996E-2</c:v>
                </c:pt>
                <c:pt idx="86">
                  <c:v>6.3473500000000002E-2</c:v>
                </c:pt>
                <c:pt idx="87">
                  <c:v>6.0839499999999998E-2</c:v>
                </c:pt>
                <c:pt idx="88">
                  <c:v>5.6965000000000002E-2</c:v>
                </c:pt>
                <c:pt idx="89">
                  <c:v>5.5329299999999998E-2</c:v>
                </c:pt>
                <c:pt idx="90">
                  <c:v>5.2615500000000003E-2</c:v>
                </c:pt>
                <c:pt idx="91">
                  <c:v>4.9173000000000001E-2</c:v>
                </c:pt>
                <c:pt idx="92">
                  <c:v>4.8534500000000001E-2</c:v>
                </c:pt>
                <c:pt idx="93">
                  <c:v>4.6822599999999999E-2</c:v>
                </c:pt>
                <c:pt idx="94">
                  <c:v>4.5746500000000002E-2</c:v>
                </c:pt>
                <c:pt idx="95">
                  <c:v>4.3685300000000003E-2</c:v>
                </c:pt>
                <c:pt idx="96">
                  <c:v>4.2968600000000003E-2</c:v>
                </c:pt>
                <c:pt idx="97">
                  <c:v>4.2228700000000001E-2</c:v>
                </c:pt>
                <c:pt idx="98">
                  <c:v>4.0551400000000001E-2</c:v>
                </c:pt>
                <c:pt idx="99">
                  <c:v>3.9843000000000003E-2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8E8-432F-8E57-6B7FA5DB0EFB}"/>
            </c:ext>
          </c:extLst>
        </c:ser>
        <c:ser>
          <c:idx val="3"/>
          <c:order val="3"/>
          <c:tx>
            <c:strRef>
              <c:f>SRO!$J$1</c:f>
              <c:strCache>
                <c:ptCount val="1"/>
                <c:pt idx="0">
                  <c:v>Ta-V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SRO!$J$2:$J$101</c:f>
              <c:numCache>
                <c:formatCode>General</c:formatCode>
                <c:ptCount val="100"/>
                <c:pt idx="0">
                  <c:v>0.87454299999999996</c:v>
                </c:pt>
                <c:pt idx="1">
                  <c:v>0.87409800000000004</c:v>
                </c:pt>
                <c:pt idx="2">
                  <c:v>0.87499199999999999</c:v>
                </c:pt>
                <c:pt idx="3">
                  <c:v>0.87289700000000003</c:v>
                </c:pt>
                <c:pt idx="4">
                  <c:v>0.87192199999999997</c:v>
                </c:pt>
                <c:pt idx="5">
                  <c:v>0.86899800000000005</c:v>
                </c:pt>
                <c:pt idx="6">
                  <c:v>0.86848800000000004</c:v>
                </c:pt>
                <c:pt idx="7">
                  <c:v>0.862985</c:v>
                </c:pt>
                <c:pt idx="8">
                  <c:v>0.86158900000000005</c:v>
                </c:pt>
                <c:pt idx="9">
                  <c:v>0.86099199999999998</c:v>
                </c:pt>
                <c:pt idx="10">
                  <c:v>0.85578399999999999</c:v>
                </c:pt>
                <c:pt idx="11">
                  <c:v>0.84871300000000005</c:v>
                </c:pt>
                <c:pt idx="12">
                  <c:v>0.84293200000000001</c:v>
                </c:pt>
                <c:pt idx="13">
                  <c:v>0.83845400000000003</c:v>
                </c:pt>
                <c:pt idx="14">
                  <c:v>0.83306899999999995</c:v>
                </c:pt>
                <c:pt idx="15">
                  <c:v>0.82925300000000002</c:v>
                </c:pt>
                <c:pt idx="16">
                  <c:v>0.82248600000000005</c:v>
                </c:pt>
                <c:pt idx="17">
                  <c:v>0.81874899999999995</c:v>
                </c:pt>
                <c:pt idx="18">
                  <c:v>0.81264499999999995</c:v>
                </c:pt>
                <c:pt idx="19">
                  <c:v>0.80471000000000004</c:v>
                </c:pt>
                <c:pt idx="20">
                  <c:v>0.79831200000000002</c:v>
                </c:pt>
                <c:pt idx="21">
                  <c:v>0.79235999999999995</c:v>
                </c:pt>
                <c:pt idx="22">
                  <c:v>0.78236799999999995</c:v>
                </c:pt>
                <c:pt idx="23">
                  <c:v>0.77820699999999998</c:v>
                </c:pt>
                <c:pt idx="24">
                  <c:v>0.76969900000000002</c:v>
                </c:pt>
                <c:pt idx="25">
                  <c:v>0.76063599999999998</c:v>
                </c:pt>
                <c:pt idx="26">
                  <c:v>0.75666100000000003</c:v>
                </c:pt>
                <c:pt idx="27">
                  <c:v>0.74830300000000005</c:v>
                </c:pt>
                <c:pt idx="28">
                  <c:v>0.73923399999999995</c:v>
                </c:pt>
                <c:pt idx="29">
                  <c:v>0.73250099999999996</c:v>
                </c:pt>
                <c:pt idx="30">
                  <c:v>0.72264499999999998</c:v>
                </c:pt>
                <c:pt idx="31">
                  <c:v>0.71398600000000001</c:v>
                </c:pt>
                <c:pt idx="32">
                  <c:v>0.70649700000000004</c:v>
                </c:pt>
                <c:pt idx="33">
                  <c:v>0.69827600000000001</c:v>
                </c:pt>
                <c:pt idx="34">
                  <c:v>0.68876999999999999</c:v>
                </c:pt>
                <c:pt idx="35">
                  <c:v>0.67909200000000003</c:v>
                </c:pt>
                <c:pt idx="36">
                  <c:v>0.66851099999999997</c:v>
                </c:pt>
                <c:pt idx="37">
                  <c:v>0.66172500000000001</c:v>
                </c:pt>
                <c:pt idx="38">
                  <c:v>0.65118100000000001</c:v>
                </c:pt>
                <c:pt idx="39">
                  <c:v>0.64146999999999998</c:v>
                </c:pt>
                <c:pt idx="40">
                  <c:v>0.63343400000000005</c:v>
                </c:pt>
                <c:pt idx="41">
                  <c:v>0.62127500000000002</c:v>
                </c:pt>
                <c:pt idx="42">
                  <c:v>0.61249200000000004</c:v>
                </c:pt>
                <c:pt idx="43">
                  <c:v>0.60169700000000004</c:v>
                </c:pt>
                <c:pt idx="44">
                  <c:v>0.59004599999999996</c:v>
                </c:pt>
                <c:pt idx="45">
                  <c:v>0.58130199999999999</c:v>
                </c:pt>
                <c:pt idx="46">
                  <c:v>0.57042700000000002</c:v>
                </c:pt>
                <c:pt idx="47">
                  <c:v>0.55949400000000005</c:v>
                </c:pt>
                <c:pt idx="48">
                  <c:v>0.54725999999999997</c:v>
                </c:pt>
                <c:pt idx="49">
                  <c:v>0.53617300000000001</c:v>
                </c:pt>
                <c:pt idx="50">
                  <c:v>0.52554400000000001</c:v>
                </c:pt>
                <c:pt idx="51">
                  <c:v>0.51281900000000002</c:v>
                </c:pt>
                <c:pt idx="52">
                  <c:v>0.50114300000000001</c:v>
                </c:pt>
                <c:pt idx="53">
                  <c:v>0.48985299999999998</c:v>
                </c:pt>
                <c:pt idx="54">
                  <c:v>0.47751399999999999</c:v>
                </c:pt>
                <c:pt idx="55">
                  <c:v>0.46593699999999999</c:v>
                </c:pt>
                <c:pt idx="56">
                  <c:v>0.45315800000000001</c:v>
                </c:pt>
                <c:pt idx="57">
                  <c:v>0.44055800000000001</c:v>
                </c:pt>
                <c:pt idx="58">
                  <c:v>0.43023099999999997</c:v>
                </c:pt>
                <c:pt idx="59">
                  <c:v>0.41766799999999998</c:v>
                </c:pt>
                <c:pt idx="60">
                  <c:v>0.40400399999999997</c:v>
                </c:pt>
                <c:pt idx="61">
                  <c:v>0.393372</c:v>
                </c:pt>
                <c:pt idx="62">
                  <c:v>0.38023299999999999</c:v>
                </c:pt>
                <c:pt idx="63">
                  <c:v>0.36627700000000002</c:v>
                </c:pt>
                <c:pt idx="64">
                  <c:v>0.353574</c:v>
                </c:pt>
                <c:pt idx="65">
                  <c:v>0.34159</c:v>
                </c:pt>
                <c:pt idx="66">
                  <c:v>0.32513500000000001</c:v>
                </c:pt>
                <c:pt idx="67">
                  <c:v>0.31205100000000002</c:v>
                </c:pt>
                <c:pt idx="68">
                  <c:v>0.297794</c:v>
                </c:pt>
                <c:pt idx="69">
                  <c:v>0.28608099999999997</c:v>
                </c:pt>
                <c:pt idx="70">
                  <c:v>0.27177600000000002</c:v>
                </c:pt>
                <c:pt idx="71">
                  <c:v>0.25849699999999998</c:v>
                </c:pt>
                <c:pt idx="72">
                  <c:v>0.24210400000000001</c:v>
                </c:pt>
                <c:pt idx="73">
                  <c:v>0.22839699999999999</c:v>
                </c:pt>
                <c:pt idx="74">
                  <c:v>0.208625</c:v>
                </c:pt>
                <c:pt idx="75">
                  <c:v>0.19489100000000001</c:v>
                </c:pt>
                <c:pt idx="76">
                  <c:v>0.17712700000000001</c:v>
                </c:pt>
                <c:pt idx="77">
                  <c:v>0.16764499999999999</c:v>
                </c:pt>
                <c:pt idx="78">
                  <c:v>0.15706100000000001</c:v>
                </c:pt>
                <c:pt idx="79">
                  <c:v>0.14652200000000001</c:v>
                </c:pt>
                <c:pt idx="80">
                  <c:v>0.13256200000000001</c:v>
                </c:pt>
                <c:pt idx="81">
                  <c:v>0.121363</c:v>
                </c:pt>
                <c:pt idx="82">
                  <c:v>0.116484</c:v>
                </c:pt>
                <c:pt idx="83">
                  <c:v>0.111057</c:v>
                </c:pt>
                <c:pt idx="84">
                  <c:v>0.10306700000000001</c:v>
                </c:pt>
                <c:pt idx="85">
                  <c:v>9.8614599999999997E-2</c:v>
                </c:pt>
                <c:pt idx="86">
                  <c:v>9.41747E-2</c:v>
                </c:pt>
                <c:pt idx="87">
                  <c:v>9.0797900000000001E-2</c:v>
                </c:pt>
                <c:pt idx="88">
                  <c:v>8.7277800000000003E-2</c:v>
                </c:pt>
                <c:pt idx="89">
                  <c:v>8.5066199999999995E-2</c:v>
                </c:pt>
                <c:pt idx="90">
                  <c:v>8.1914399999999998E-2</c:v>
                </c:pt>
                <c:pt idx="91">
                  <c:v>7.8907099999999994E-2</c:v>
                </c:pt>
                <c:pt idx="92">
                  <c:v>7.7684100000000006E-2</c:v>
                </c:pt>
                <c:pt idx="93">
                  <c:v>7.5843999999999995E-2</c:v>
                </c:pt>
                <c:pt idx="94">
                  <c:v>7.4664400000000006E-2</c:v>
                </c:pt>
                <c:pt idx="95">
                  <c:v>7.1900000000000006E-2</c:v>
                </c:pt>
                <c:pt idx="96">
                  <c:v>7.1499099999999996E-2</c:v>
                </c:pt>
                <c:pt idx="97">
                  <c:v>6.9776500000000005E-2</c:v>
                </c:pt>
                <c:pt idx="98">
                  <c:v>6.8246200000000007E-2</c:v>
                </c:pt>
                <c:pt idx="99">
                  <c:v>6.6799600000000001E-2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8E8-432F-8E57-6B7FA5DB0EFB}"/>
            </c:ext>
          </c:extLst>
        </c:ser>
        <c:ser>
          <c:idx val="4"/>
          <c:order val="4"/>
          <c:tx>
            <c:strRef>
              <c:f>SRO!$K$1</c:f>
              <c:strCache>
                <c:ptCount val="1"/>
                <c:pt idx="0">
                  <c:v>Ta-W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SRO!$K$2:$K$101</c:f>
              <c:numCache>
                <c:formatCode>General</c:formatCode>
                <c:ptCount val="100"/>
                <c:pt idx="0">
                  <c:v>-1.1508700000000001</c:v>
                </c:pt>
                <c:pt idx="1">
                  <c:v>-1.1508799999999999</c:v>
                </c:pt>
                <c:pt idx="2">
                  <c:v>-1.1514599999999999</c:v>
                </c:pt>
                <c:pt idx="3">
                  <c:v>-1.1488100000000001</c:v>
                </c:pt>
                <c:pt idx="4">
                  <c:v>-1.14662</c:v>
                </c:pt>
                <c:pt idx="5">
                  <c:v>-1.1422099999999999</c:v>
                </c:pt>
                <c:pt idx="6">
                  <c:v>-1.14171</c:v>
                </c:pt>
                <c:pt idx="7">
                  <c:v>-1.13401</c:v>
                </c:pt>
                <c:pt idx="8">
                  <c:v>-1.1301099999999999</c:v>
                </c:pt>
                <c:pt idx="9">
                  <c:v>-1.12296</c:v>
                </c:pt>
                <c:pt idx="10">
                  <c:v>-1.10171</c:v>
                </c:pt>
                <c:pt idx="11">
                  <c:v>-1.05437</c:v>
                </c:pt>
                <c:pt idx="12">
                  <c:v>-1.03979</c:v>
                </c:pt>
                <c:pt idx="13">
                  <c:v>-1.026</c:v>
                </c:pt>
                <c:pt idx="14">
                  <c:v>-1.01634</c:v>
                </c:pt>
                <c:pt idx="15">
                  <c:v>-1.0069300000000001</c:v>
                </c:pt>
                <c:pt idx="16">
                  <c:v>-0.99420299999999995</c:v>
                </c:pt>
                <c:pt idx="17">
                  <c:v>-0.98506499999999997</c:v>
                </c:pt>
                <c:pt idx="18">
                  <c:v>-0.973889</c:v>
                </c:pt>
                <c:pt idx="19">
                  <c:v>-0.96149300000000004</c:v>
                </c:pt>
                <c:pt idx="20">
                  <c:v>-0.95036399999999999</c:v>
                </c:pt>
                <c:pt idx="21">
                  <c:v>-0.93939799999999996</c:v>
                </c:pt>
                <c:pt idx="22">
                  <c:v>-0.92657800000000001</c:v>
                </c:pt>
                <c:pt idx="23">
                  <c:v>-0.91701600000000005</c:v>
                </c:pt>
                <c:pt idx="24">
                  <c:v>-0.90503500000000003</c:v>
                </c:pt>
                <c:pt idx="25">
                  <c:v>-0.89184399999999997</c:v>
                </c:pt>
                <c:pt idx="26">
                  <c:v>-0.88585899999999995</c:v>
                </c:pt>
                <c:pt idx="27">
                  <c:v>-0.87200299999999997</c:v>
                </c:pt>
                <c:pt idx="28">
                  <c:v>-0.86047799999999997</c:v>
                </c:pt>
                <c:pt idx="29">
                  <c:v>-0.85043100000000005</c:v>
                </c:pt>
                <c:pt idx="30">
                  <c:v>-0.83633000000000002</c:v>
                </c:pt>
                <c:pt idx="31">
                  <c:v>-0.82591400000000004</c:v>
                </c:pt>
                <c:pt idx="32">
                  <c:v>-0.81448399999999999</c:v>
                </c:pt>
                <c:pt idx="33">
                  <c:v>-0.80264500000000005</c:v>
                </c:pt>
                <c:pt idx="34">
                  <c:v>-0.79174900000000004</c:v>
                </c:pt>
                <c:pt idx="35">
                  <c:v>-0.78002800000000005</c:v>
                </c:pt>
                <c:pt idx="36">
                  <c:v>-0.76808900000000002</c:v>
                </c:pt>
                <c:pt idx="37">
                  <c:v>-0.756969</c:v>
                </c:pt>
                <c:pt idx="38">
                  <c:v>-0.74416300000000002</c:v>
                </c:pt>
                <c:pt idx="39">
                  <c:v>-0.73241400000000001</c:v>
                </c:pt>
                <c:pt idx="40">
                  <c:v>-0.72233700000000001</c:v>
                </c:pt>
                <c:pt idx="41">
                  <c:v>-0.70789199999999997</c:v>
                </c:pt>
                <c:pt idx="42">
                  <c:v>-0.69671799999999995</c:v>
                </c:pt>
                <c:pt idx="43">
                  <c:v>-0.68305300000000002</c:v>
                </c:pt>
                <c:pt idx="44">
                  <c:v>-0.66992600000000002</c:v>
                </c:pt>
                <c:pt idx="45">
                  <c:v>-0.65876000000000001</c:v>
                </c:pt>
                <c:pt idx="46">
                  <c:v>-0.64556199999999997</c:v>
                </c:pt>
                <c:pt idx="47">
                  <c:v>-0.63295199999999996</c:v>
                </c:pt>
                <c:pt idx="48">
                  <c:v>-0.61801200000000001</c:v>
                </c:pt>
                <c:pt idx="49">
                  <c:v>-0.604541</c:v>
                </c:pt>
                <c:pt idx="50">
                  <c:v>-0.59148000000000001</c:v>
                </c:pt>
                <c:pt idx="51">
                  <c:v>-0.57697299999999996</c:v>
                </c:pt>
                <c:pt idx="52">
                  <c:v>-0.56389</c:v>
                </c:pt>
                <c:pt idx="53">
                  <c:v>-0.55063099999999998</c:v>
                </c:pt>
                <c:pt idx="54">
                  <c:v>-0.53534599999999999</c:v>
                </c:pt>
                <c:pt idx="55">
                  <c:v>-0.52226799999999995</c:v>
                </c:pt>
                <c:pt idx="56">
                  <c:v>-0.50731899999999996</c:v>
                </c:pt>
                <c:pt idx="57">
                  <c:v>-0.49247099999999999</c:v>
                </c:pt>
                <c:pt idx="58">
                  <c:v>-0.47957100000000003</c:v>
                </c:pt>
                <c:pt idx="59">
                  <c:v>-0.46463700000000002</c:v>
                </c:pt>
                <c:pt idx="60">
                  <c:v>-0.44880700000000001</c:v>
                </c:pt>
                <c:pt idx="61">
                  <c:v>-0.43576599999999999</c:v>
                </c:pt>
                <c:pt idx="62">
                  <c:v>-0.41990899999999998</c:v>
                </c:pt>
                <c:pt idx="63">
                  <c:v>-0.403611</c:v>
                </c:pt>
                <c:pt idx="64">
                  <c:v>-0.39052999999999999</c:v>
                </c:pt>
                <c:pt idx="65">
                  <c:v>-0.37449500000000002</c:v>
                </c:pt>
                <c:pt idx="66">
                  <c:v>-0.35702600000000001</c:v>
                </c:pt>
                <c:pt idx="67">
                  <c:v>-0.34179500000000002</c:v>
                </c:pt>
                <c:pt idx="68">
                  <c:v>-0.32551200000000002</c:v>
                </c:pt>
                <c:pt idx="69">
                  <c:v>-0.31131799999999998</c:v>
                </c:pt>
                <c:pt idx="70">
                  <c:v>-0.29480099999999998</c:v>
                </c:pt>
                <c:pt idx="71">
                  <c:v>-0.27946700000000002</c:v>
                </c:pt>
                <c:pt idx="72">
                  <c:v>-0.26017600000000002</c:v>
                </c:pt>
                <c:pt idx="73">
                  <c:v>-0.243649</c:v>
                </c:pt>
                <c:pt idx="74">
                  <c:v>-0.22172800000000001</c:v>
                </c:pt>
                <c:pt idx="75">
                  <c:v>-0.205621</c:v>
                </c:pt>
                <c:pt idx="76">
                  <c:v>-0.18468899999999999</c:v>
                </c:pt>
                <c:pt idx="77">
                  <c:v>-0.17438799999999999</c:v>
                </c:pt>
                <c:pt idx="78">
                  <c:v>-0.16125700000000001</c:v>
                </c:pt>
                <c:pt idx="79">
                  <c:v>-0.14942900000000001</c:v>
                </c:pt>
                <c:pt idx="80">
                  <c:v>-0.13380600000000001</c:v>
                </c:pt>
                <c:pt idx="81">
                  <c:v>-0.11984499999999999</c:v>
                </c:pt>
                <c:pt idx="82">
                  <c:v>-0.115221</c:v>
                </c:pt>
                <c:pt idx="83">
                  <c:v>-0.10945100000000001</c:v>
                </c:pt>
                <c:pt idx="84">
                  <c:v>-0.100767</c:v>
                </c:pt>
                <c:pt idx="85">
                  <c:v>-9.5872100000000002E-2</c:v>
                </c:pt>
                <c:pt idx="86">
                  <c:v>-9.1104900000000003E-2</c:v>
                </c:pt>
                <c:pt idx="87">
                  <c:v>-8.65755E-2</c:v>
                </c:pt>
                <c:pt idx="88">
                  <c:v>-8.3225199999999999E-2</c:v>
                </c:pt>
                <c:pt idx="89">
                  <c:v>-8.1101999999999994E-2</c:v>
                </c:pt>
                <c:pt idx="90">
                  <c:v>-7.7872200000000003E-2</c:v>
                </c:pt>
                <c:pt idx="91">
                  <c:v>-7.4954400000000004E-2</c:v>
                </c:pt>
                <c:pt idx="92">
                  <c:v>-7.35875E-2</c:v>
                </c:pt>
                <c:pt idx="93">
                  <c:v>-7.1591399999999999E-2</c:v>
                </c:pt>
                <c:pt idx="94">
                  <c:v>-7.0549000000000001E-2</c:v>
                </c:pt>
                <c:pt idx="95">
                  <c:v>-6.7828700000000006E-2</c:v>
                </c:pt>
                <c:pt idx="96">
                  <c:v>-6.7425200000000005E-2</c:v>
                </c:pt>
                <c:pt idx="97">
                  <c:v>-6.6356499999999999E-2</c:v>
                </c:pt>
                <c:pt idx="98">
                  <c:v>-6.4547099999999996E-2</c:v>
                </c:pt>
                <c:pt idx="99">
                  <c:v>-6.3424900000000006E-2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8E8-432F-8E57-6B7FA5DB0EFB}"/>
            </c:ext>
          </c:extLst>
        </c:ser>
        <c:ser>
          <c:idx val="5"/>
          <c:order val="5"/>
          <c:tx>
            <c:strRef>
              <c:f>SRO!$L$1</c:f>
              <c:strCache>
                <c:ptCount val="1"/>
                <c:pt idx="0">
                  <c:v>V-W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SRO!$B$2:$B$101</c:f>
              <c:numCache>
                <c:formatCode>General</c:formatCode>
                <c:ptCount val="10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  <c:pt idx="25">
                  <c:v>520</c:v>
                </c:pt>
                <c:pt idx="26">
                  <c:v>540</c:v>
                </c:pt>
                <c:pt idx="27">
                  <c:v>560</c:v>
                </c:pt>
                <c:pt idx="28">
                  <c:v>580</c:v>
                </c:pt>
                <c:pt idx="29">
                  <c:v>600</c:v>
                </c:pt>
                <c:pt idx="30">
                  <c:v>620</c:v>
                </c:pt>
                <c:pt idx="31">
                  <c:v>640</c:v>
                </c:pt>
                <c:pt idx="32">
                  <c:v>660</c:v>
                </c:pt>
                <c:pt idx="33">
                  <c:v>680</c:v>
                </c:pt>
                <c:pt idx="34">
                  <c:v>700</c:v>
                </c:pt>
                <c:pt idx="35">
                  <c:v>720</c:v>
                </c:pt>
                <c:pt idx="36">
                  <c:v>740</c:v>
                </c:pt>
                <c:pt idx="37">
                  <c:v>760</c:v>
                </c:pt>
                <c:pt idx="38">
                  <c:v>780</c:v>
                </c:pt>
                <c:pt idx="39">
                  <c:v>800</c:v>
                </c:pt>
                <c:pt idx="40">
                  <c:v>820</c:v>
                </c:pt>
                <c:pt idx="41">
                  <c:v>840</c:v>
                </c:pt>
                <c:pt idx="42">
                  <c:v>860</c:v>
                </c:pt>
                <c:pt idx="43">
                  <c:v>880</c:v>
                </c:pt>
                <c:pt idx="44">
                  <c:v>900</c:v>
                </c:pt>
                <c:pt idx="45">
                  <c:v>920</c:v>
                </c:pt>
                <c:pt idx="46">
                  <c:v>940</c:v>
                </c:pt>
                <c:pt idx="47">
                  <c:v>960</c:v>
                </c:pt>
                <c:pt idx="48">
                  <c:v>980</c:v>
                </c:pt>
                <c:pt idx="49">
                  <c:v>1000</c:v>
                </c:pt>
                <c:pt idx="50">
                  <c:v>1020</c:v>
                </c:pt>
                <c:pt idx="51">
                  <c:v>1040</c:v>
                </c:pt>
                <c:pt idx="52">
                  <c:v>1060</c:v>
                </c:pt>
                <c:pt idx="53">
                  <c:v>1080</c:v>
                </c:pt>
                <c:pt idx="54">
                  <c:v>1100</c:v>
                </c:pt>
                <c:pt idx="55">
                  <c:v>1120</c:v>
                </c:pt>
                <c:pt idx="56">
                  <c:v>1140</c:v>
                </c:pt>
                <c:pt idx="57">
                  <c:v>1160</c:v>
                </c:pt>
                <c:pt idx="58">
                  <c:v>1180</c:v>
                </c:pt>
                <c:pt idx="59">
                  <c:v>1200</c:v>
                </c:pt>
                <c:pt idx="60">
                  <c:v>1220</c:v>
                </c:pt>
                <c:pt idx="61">
                  <c:v>1240</c:v>
                </c:pt>
                <c:pt idx="62">
                  <c:v>1260</c:v>
                </c:pt>
                <c:pt idx="63">
                  <c:v>1280</c:v>
                </c:pt>
                <c:pt idx="64">
                  <c:v>1300</c:v>
                </c:pt>
                <c:pt idx="65">
                  <c:v>1320</c:v>
                </c:pt>
                <c:pt idx="66">
                  <c:v>1340</c:v>
                </c:pt>
                <c:pt idx="67">
                  <c:v>1360</c:v>
                </c:pt>
                <c:pt idx="68">
                  <c:v>1380</c:v>
                </c:pt>
                <c:pt idx="69">
                  <c:v>1400</c:v>
                </c:pt>
                <c:pt idx="70">
                  <c:v>1420</c:v>
                </c:pt>
                <c:pt idx="71">
                  <c:v>1440</c:v>
                </c:pt>
                <c:pt idx="72">
                  <c:v>1460</c:v>
                </c:pt>
                <c:pt idx="73">
                  <c:v>1480</c:v>
                </c:pt>
                <c:pt idx="74">
                  <c:v>1500</c:v>
                </c:pt>
                <c:pt idx="75">
                  <c:v>1520</c:v>
                </c:pt>
                <c:pt idx="76">
                  <c:v>1540</c:v>
                </c:pt>
                <c:pt idx="77">
                  <c:v>1560</c:v>
                </c:pt>
                <c:pt idx="78">
                  <c:v>1580</c:v>
                </c:pt>
                <c:pt idx="79">
                  <c:v>1600</c:v>
                </c:pt>
                <c:pt idx="80">
                  <c:v>1620</c:v>
                </c:pt>
                <c:pt idx="81">
                  <c:v>1640</c:v>
                </c:pt>
                <c:pt idx="82">
                  <c:v>1660</c:v>
                </c:pt>
                <c:pt idx="83">
                  <c:v>1680</c:v>
                </c:pt>
                <c:pt idx="84">
                  <c:v>1700</c:v>
                </c:pt>
                <c:pt idx="85">
                  <c:v>1720</c:v>
                </c:pt>
                <c:pt idx="86">
                  <c:v>1740</c:v>
                </c:pt>
                <c:pt idx="87">
                  <c:v>1760</c:v>
                </c:pt>
                <c:pt idx="88">
                  <c:v>1780</c:v>
                </c:pt>
                <c:pt idx="89">
                  <c:v>1800</c:v>
                </c:pt>
                <c:pt idx="90">
                  <c:v>1820</c:v>
                </c:pt>
                <c:pt idx="91">
                  <c:v>1840</c:v>
                </c:pt>
                <c:pt idx="92">
                  <c:v>1860</c:v>
                </c:pt>
                <c:pt idx="93">
                  <c:v>1880</c:v>
                </c:pt>
                <c:pt idx="94">
                  <c:v>1900</c:v>
                </c:pt>
                <c:pt idx="95">
                  <c:v>1920</c:v>
                </c:pt>
                <c:pt idx="96">
                  <c:v>1940</c:v>
                </c:pt>
                <c:pt idx="97">
                  <c:v>1960</c:v>
                </c:pt>
                <c:pt idx="98">
                  <c:v>1980</c:v>
                </c:pt>
                <c:pt idx="99">
                  <c:v>2000</c:v>
                </c:pt>
              </c:numCache>
            </c:numRef>
          </c:xVal>
          <c:yVal>
            <c:numRef>
              <c:f>SRO!$L$2:$L$101</c:f>
              <c:numCache>
                <c:formatCode>General</c:formatCode>
                <c:ptCount val="100"/>
                <c:pt idx="0">
                  <c:v>0.87403500000000001</c:v>
                </c:pt>
                <c:pt idx="1">
                  <c:v>0.87383299999999997</c:v>
                </c:pt>
                <c:pt idx="2">
                  <c:v>0.87345300000000003</c:v>
                </c:pt>
                <c:pt idx="3">
                  <c:v>0.86977300000000002</c:v>
                </c:pt>
                <c:pt idx="4">
                  <c:v>0.864514</c:v>
                </c:pt>
                <c:pt idx="5">
                  <c:v>0.85354799999999997</c:v>
                </c:pt>
                <c:pt idx="6">
                  <c:v>0.85323099999999996</c:v>
                </c:pt>
                <c:pt idx="7">
                  <c:v>0.84478399999999998</c:v>
                </c:pt>
                <c:pt idx="8">
                  <c:v>0.83934500000000001</c:v>
                </c:pt>
                <c:pt idx="9">
                  <c:v>0.83986499999999997</c:v>
                </c:pt>
                <c:pt idx="10">
                  <c:v>0.835005</c:v>
                </c:pt>
                <c:pt idx="11">
                  <c:v>0.82111900000000004</c:v>
                </c:pt>
                <c:pt idx="12">
                  <c:v>0.80989599999999995</c:v>
                </c:pt>
                <c:pt idx="13">
                  <c:v>0.79490300000000003</c:v>
                </c:pt>
                <c:pt idx="14">
                  <c:v>0.78473199999999999</c:v>
                </c:pt>
                <c:pt idx="15">
                  <c:v>0.77332000000000001</c:v>
                </c:pt>
                <c:pt idx="16">
                  <c:v>0.75892599999999999</c:v>
                </c:pt>
                <c:pt idx="17">
                  <c:v>0.75080999999999998</c:v>
                </c:pt>
                <c:pt idx="18">
                  <c:v>0.73710299999999995</c:v>
                </c:pt>
                <c:pt idx="19">
                  <c:v>0.72359300000000004</c:v>
                </c:pt>
                <c:pt idx="20">
                  <c:v>0.71067499999999995</c:v>
                </c:pt>
                <c:pt idx="21">
                  <c:v>0.69688799999999995</c:v>
                </c:pt>
                <c:pt idx="22">
                  <c:v>0.68212799999999996</c:v>
                </c:pt>
                <c:pt idx="23">
                  <c:v>0.67199699999999996</c:v>
                </c:pt>
                <c:pt idx="24">
                  <c:v>0.66035900000000003</c:v>
                </c:pt>
                <c:pt idx="25">
                  <c:v>0.64339100000000005</c:v>
                </c:pt>
                <c:pt idx="26">
                  <c:v>0.63919499999999996</c:v>
                </c:pt>
                <c:pt idx="27">
                  <c:v>0.62429000000000001</c:v>
                </c:pt>
                <c:pt idx="28">
                  <c:v>0.613533</c:v>
                </c:pt>
                <c:pt idx="29">
                  <c:v>0.60253800000000002</c:v>
                </c:pt>
                <c:pt idx="30">
                  <c:v>0.58877400000000002</c:v>
                </c:pt>
                <c:pt idx="31">
                  <c:v>0.57941299999999996</c:v>
                </c:pt>
                <c:pt idx="32">
                  <c:v>0.56769700000000001</c:v>
                </c:pt>
                <c:pt idx="33">
                  <c:v>0.55704500000000001</c:v>
                </c:pt>
                <c:pt idx="34">
                  <c:v>0.54731399999999997</c:v>
                </c:pt>
                <c:pt idx="35">
                  <c:v>0.53605199999999997</c:v>
                </c:pt>
                <c:pt idx="36">
                  <c:v>0.52508500000000002</c:v>
                </c:pt>
                <c:pt idx="37">
                  <c:v>0.51565799999999995</c:v>
                </c:pt>
                <c:pt idx="38">
                  <c:v>0.503807</c:v>
                </c:pt>
                <c:pt idx="39">
                  <c:v>0.49340600000000001</c:v>
                </c:pt>
                <c:pt idx="40">
                  <c:v>0.48440499999999997</c:v>
                </c:pt>
                <c:pt idx="41">
                  <c:v>0.471443</c:v>
                </c:pt>
                <c:pt idx="42">
                  <c:v>0.46243899999999999</c:v>
                </c:pt>
                <c:pt idx="43">
                  <c:v>0.45121800000000001</c:v>
                </c:pt>
                <c:pt idx="44">
                  <c:v>0.43985999999999997</c:v>
                </c:pt>
                <c:pt idx="45">
                  <c:v>0.43041099999999999</c:v>
                </c:pt>
                <c:pt idx="46">
                  <c:v>0.41879300000000003</c:v>
                </c:pt>
                <c:pt idx="47">
                  <c:v>0.40901399999999999</c:v>
                </c:pt>
                <c:pt idx="48">
                  <c:v>0.396561</c:v>
                </c:pt>
                <c:pt idx="49">
                  <c:v>0.38573299999999999</c:v>
                </c:pt>
                <c:pt idx="50">
                  <c:v>0.37573800000000002</c:v>
                </c:pt>
                <c:pt idx="51">
                  <c:v>0.36384</c:v>
                </c:pt>
                <c:pt idx="52">
                  <c:v>0.35334199999999999</c:v>
                </c:pt>
                <c:pt idx="53">
                  <c:v>0.34218700000000002</c:v>
                </c:pt>
                <c:pt idx="54">
                  <c:v>0.33117999999999997</c:v>
                </c:pt>
                <c:pt idx="55">
                  <c:v>0.32123499999999999</c:v>
                </c:pt>
                <c:pt idx="56">
                  <c:v>0.31030000000000002</c:v>
                </c:pt>
                <c:pt idx="57">
                  <c:v>0.29865000000000003</c:v>
                </c:pt>
                <c:pt idx="58">
                  <c:v>0.28850799999999999</c:v>
                </c:pt>
                <c:pt idx="59">
                  <c:v>0.27820699999999998</c:v>
                </c:pt>
                <c:pt idx="60">
                  <c:v>0.26555299999999998</c:v>
                </c:pt>
                <c:pt idx="61">
                  <c:v>0.25627800000000001</c:v>
                </c:pt>
                <c:pt idx="62">
                  <c:v>0.24393699999999999</c:v>
                </c:pt>
                <c:pt idx="63">
                  <c:v>0.23294999999999999</c:v>
                </c:pt>
                <c:pt idx="64">
                  <c:v>0.22281100000000001</c:v>
                </c:pt>
                <c:pt idx="65">
                  <c:v>0.211561</c:v>
                </c:pt>
                <c:pt idx="66">
                  <c:v>0.199186</c:v>
                </c:pt>
                <c:pt idx="67">
                  <c:v>0.18759899999999999</c:v>
                </c:pt>
                <c:pt idx="68">
                  <c:v>0.17619000000000001</c:v>
                </c:pt>
                <c:pt idx="69">
                  <c:v>0.166467</c:v>
                </c:pt>
                <c:pt idx="70">
                  <c:v>0.15411</c:v>
                </c:pt>
                <c:pt idx="71">
                  <c:v>0.143868</c:v>
                </c:pt>
                <c:pt idx="72">
                  <c:v>0.12992400000000001</c:v>
                </c:pt>
                <c:pt idx="73">
                  <c:v>0.118328</c:v>
                </c:pt>
                <c:pt idx="74">
                  <c:v>0.10274</c:v>
                </c:pt>
                <c:pt idx="75">
                  <c:v>9.1741799999999998E-2</c:v>
                </c:pt>
                <c:pt idx="76">
                  <c:v>7.7427200000000002E-2</c:v>
                </c:pt>
                <c:pt idx="77">
                  <c:v>6.9638199999999997E-2</c:v>
                </c:pt>
                <c:pt idx="78">
                  <c:v>6.0782299999999997E-2</c:v>
                </c:pt>
                <c:pt idx="79">
                  <c:v>5.3013100000000001E-2</c:v>
                </c:pt>
                <c:pt idx="80">
                  <c:v>4.20653E-2</c:v>
                </c:pt>
                <c:pt idx="81">
                  <c:v>3.2475799999999999E-2</c:v>
                </c:pt>
                <c:pt idx="82">
                  <c:v>2.9963199999999999E-2</c:v>
                </c:pt>
                <c:pt idx="83">
                  <c:v>2.58204E-2</c:v>
                </c:pt>
                <c:pt idx="84">
                  <c:v>1.9818700000000002E-2</c:v>
                </c:pt>
                <c:pt idx="85">
                  <c:v>1.6847899999999999E-2</c:v>
                </c:pt>
                <c:pt idx="86">
                  <c:v>1.34804E-2</c:v>
                </c:pt>
                <c:pt idx="87">
                  <c:v>1.1305600000000001E-2</c:v>
                </c:pt>
                <c:pt idx="88">
                  <c:v>8.7211800000000003E-3</c:v>
                </c:pt>
                <c:pt idx="89">
                  <c:v>7.9494700000000001E-3</c:v>
                </c:pt>
                <c:pt idx="90">
                  <c:v>5.4990300000000002E-3</c:v>
                </c:pt>
                <c:pt idx="91">
                  <c:v>4.2416299999999997E-3</c:v>
                </c:pt>
                <c:pt idx="92">
                  <c:v>3.4045199999999999E-3</c:v>
                </c:pt>
                <c:pt idx="93">
                  <c:v>2.0929500000000001E-3</c:v>
                </c:pt>
                <c:pt idx="94">
                  <c:v>2.0648200000000002E-3</c:v>
                </c:pt>
                <c:pt idx="95">
                  <c:v>3.7421500000000001E-4</c:v>
                </c:pt>
                <c:pt idx="96">
                  <c:v>3.9967900000000001E-4</c:v>
                </c:pt>
                <c:pt idx="97">
                  <c:v>-6.5185199999999997E-4</c:v>
                </c:pt>
                <c:pt idx="98">
                  <c:v>-8.4391100000000003E-4</c:v>
                </c:pt>
                <c:pt idx="99">
                  <c:v>-1.2655699999999999E-3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8E8-432F-8E57-6B7FA5DB0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2323216"/>
        <c:axId val="2092324880"/>
      </c:scatterChart>
      <c:valAx>
        <c:axId val="2092323216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T/K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324880"/>
        <c:crosses val="autoZero"/>
        <c:crossBetween val="midCat"/>
      </c:valAx>
      <c:valAx>
        <c:axId val="209232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dirty="0"/>
                  <a:t>α</a:t>
                </a:r>
                <a:r>
                  <a:rPr lang="en-US" baseline="-25000" dirty="0"/>
                  <a:t>avg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323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0.66046</cdr:x>
      <cdr:y>0.22356</cdr:y>
    </cdr:from>
    <cdr:to>
      <cdr:x>0.66046</cdr:x>
      <cdr:y>0.68478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6E05604-2086-7E34-CE7C-CEEC5AE4F30E}"/>
            </a:ext>
          </a:extLst>
        </cdr:cNvPr>
        <cdr:cNvCxnSpPr/>
      </cdr:nvCxnSpPr>
      <cdr:spPr>
        <a:xfrm xmlns:a="http://schemas.openxmlformats.org/drawingml/2006/main">
          <a:off x="2958631" y="454639"/>
          <a:ext cx="0" cy="937947"/>
        </a:xfrm>
        <a:prstGeom xmlns:a="http://schemas.openxmlformats.org/drawingml/2006/main" prst="line">
          <a:avLst/>
        </a:prstGeom>
        <a:ln xmlns:a="http://schemas.openxmlformats.org/drawingml/2006/main" w="9525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0.666</cdr:x>
      <cdr:y>0.24485</cdr:y>
    </cdr:from>
    <cdr:to>
      <cdr:x>0.666</cdr:x>
      <cdr:y>0.66632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6E05604-2086-7E34-CE7C-CEEC5AE4F30E}"/>
            </a:ext>
          </a:extLst>
        </cdr:cNvPr>
        <cdr:cNvCxnSpPr/>
      </cdr:nvCxnSpPr>
      <cdr:spPr>
        <a:xfrm xmlns:a="http://schemas.openxmlformats.org/drawingml/2006/main">
          <a:off x="2449761" y="457569"/>
          <a:ext cx="0" cy="787651"/>
        </a:xfrm>
        <a:prstGeom xmlns:a="http://schemas.openxmlformats.org/drawingml/2006/main" prst="line">
          <a:avLst/>
        </a:prstGeom>
        <a:ln xmlns:a="http://schemas.openxmlformats.org/drawingml/2006/main" w="9525" cap="flat" cmpd="sng" algn="ctr">
          <a:solidFill>
            <a:schemeClr val="dk1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64155C2F-D795-4663-AE67-E92CB7490171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" pitchFamily="2" charset="0"/>
              </a:defRPr>
            </a:lvl1pPr>
          </a:lstStyle>
          <a:p>
            <a:fld id="{22E5D97B-CD9D-4660-977E-964251A8C6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Move preliminary results to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D97B-CD9D-4660-977E-964251A8C6E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3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and rate of escape is unknown and that’s what I contribute to the science, to make the simulation about the irradiation hardening more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D97B-CD9D-4660-977E-964251A8C6E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4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Add SRO equation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E5D97B-CD9D-4660-977E-964251A8C6E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B065-02FB-C97C-0F17-4B62F0CC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05072-F6F2-51FE-78C9-0066FB9ED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53524-6270-F2BD-B578-C497003B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07625"/>
            <a:ext cx="2743200" cy="365125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162D-2DD1-7225-C3CF-0DEA6192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68618-6847-92AB-5DD8-98C2BB5DB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318C0-5784-7F6C-77E5-1DACA33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69CADAFC-C19A-4049-9F51-B40C714C1280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0FE5-8E2A-9811-172E-6471836F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F50FF-5CEC-3F3E-8FAA-22D0E004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4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71936-CDC4-9788-1B1F-EA36CE034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23428-B71D-0B03-95E9-7581606BA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989E3-2694-8025-F2F1-47AEA69F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D55383BA-943A-374A-B32B-B5F445781361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0503F-2DF5-97CF-6120-B8195622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CBA94-8820-7C7B-F49C-D15B9EA6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771A-6575-4E4B-280C-347E7AD8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5044-8A95-3A22-0DAB-79FA3F513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BA64E-B015-630D-33A6-AE1C0F3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2CB2E43F-BE68-4149-8CF2-510EB80E3522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4A5A-508B-7D1C-76AA-BE857C24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260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CAFA5-F4F3-0D21-E035-C5DAE8D3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9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444A-2DDE-19DB-A2E6-AEE5AC11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7EA6-1B62-D770-67AD-5F8E04415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Times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5A2F-6C64-A118-E81F-79DA276D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BB0CA325-7B7B-044A-8CC2-87DF174B634F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F5506-D47D-8E4E-4C0E-74F59664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E9B58-3EE8-4ADF-D357-0763542C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4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4167-2A96-F1F1-3841-A1C282F1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03E8D-B268-2811-CE6A-16E5E7A35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D1719-9109-6B48-886E-F451E08F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4A485-A490-EA3D-8945-AD787C45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AB5E231D-4EAA-BC40-8583-682BA459A24D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03D0F-EAB1-B56B-C171-D12CA099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7905-9B3A-365B-6A00-BCD0E804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99B1B-7F02-E895-A27C-BB21B19F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A0831-DDF0-E5BA-F846-C5047CB7E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imes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C51A8-1992-7A1F-F647-C5066B95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C30F0-EE44-59D6-0D67-C96A4F008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Times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0306F-9446-ACDA-8739-8817283E7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Times" pitchFamily="2" charset="0"/>
              </a:defRPr>
            </a:lvl1pPr>
            <a:lvl2pPr>
              <a:defRPr b="0" i="0">
                <a:latin typeface="Times" pitchFamily="2" charset="0"/>
              </a:defRPr>
            </a:lvl2pPr>
            <a:lvl3pPr>
              <a:defRPr b="0" i="0">
                <a:latin typeface="Times" pitchFamily="2" charset="0"/>
              </a:defRPr>
            </a:lvl3pPr>
            <a:lvl4pPr>
              <a:defRPr b="0" i="0">
                <a:latin typeface="Times" pitchFamily="2" charset="0"/>
              </a:defRPr>
            </a:lvl4pPr>
            <a:lvl5pPr>
              <a:defRPr b="0" i="0">
                <a:latin typeface="Times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9068A-A7A7-2FC6-5921-0B0A55B5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37F85568-68A1-1A4B-B22F-26BA933AEB9E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266C8-C367-0CD1-8748-65B49248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DCDAA-71C2-00D7-2C87-FF472E98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2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00BE-C415-C7C0-887A-8D768B69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D779F-5A6A-3DA2-5B4F-5D26F4B4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86F45E72-DCDF-5A4B-9746-0A13271C0B03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BF466-7948-05B5-386D-6ABC88F2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BCFA4-F869-3FD8-27A5-8B6B921B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7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DC163-3DDD-B82D-578B-0078646931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E52FBB5-B053-6348-8817-2C3731CAC8B6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B4993-02F3-2FA9-02C7-5179B696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0589E-67B0-37BA-2C0E-D881173A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1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27D2-E1D2-DD87-F8D3-B625B63E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411E-AE16-B44D-3AE1-1B7477F8D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Times" pitchFamily="2" charset="0"/>
              </a:defRPr>
            </a:lvl1pPr>
            <a:lvl2pPr>
              <a:defRPr sz="2800" b="0" i="0">
                <a:latin typeface="Times" pitchFamily="2" charset="0"/>
              </a:defRPr>
            </a:lvl2pPr>
            <a:lvl3pPr>
              <a:defRPr sz="2400" b="0" i="0">
                <a:latin typeface="Times" pitchFamily="2" charset="0"/>
              </a:defRPr>
            </a:lvl3pPr>
            <a:lvl4pPr>
              <a:defRPr sz="2000" b="0" i="0">
                <a:latin typeface="Times" pitchFamily="2" charset="0"/>
              </a:defRPr>
            </a:lvl4pPr>
            <a:lvl5pPr>
              <a:defRPr sz="2000" b="0" i="0">
                <a:latin typeface="Times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2431B-2945-970E-75DE-E143076D5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Times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777BC-2F63-3D9C-4CFE-471A43FE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FF40B399-6B1A-664C-9359-0B8B1554DB07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2E257-14C5-A6F4-98F4-F1DBD233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4C522-2898-9249-059B-CC2BC8D9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FCF8-EEDD-538B-2E2E-78ED4136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26173-528E-001F-26EC-A809D815F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Times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370C0-EF22-8FF9-BC7A-9B4CDE1DB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Times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B65F8-0994-9EC9-18BC-D88E09E5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5A81EEDD-28D9-AD41-B826-49DB439B3765}" type="datetime1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8F175-3F9C-E5F5-9D72-579144D9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4D556-453E-C751-26D2-C42F000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7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B044F-D439-4014-E709-8B8E05A8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04DD7-BEAA-323B-6E27-4B736AA3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EEE0-EC06-87AA-CF16-F5039419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125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" pitchFamily="2" charset="0"/>
              </a:defRPr>
            </a:lvl1pPr>
          </a:lstStyle>
          <a:p>
            <a:fld id="{1156E82F-4C84-4AFC-9970-554381EDDE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3653F5-BEBE-86A5-2A6B-C110096A712B}"/>
              </a:ext>
            </a:extLst>
          </p:cNvPr>
          <p:cNvSpPr/>
          <p:nvPr userDrawn="1"/>
        </p:nvSpPr>
        <p:spPr>
          <a:xfrm>
            <a:off x="198120" y="6356350"/>
            <a:ext cx="1744980" cy="3651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Introduction/Objectives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2D8E3C-7428-F304-CF7F-B7DF26B67B37}"/>
              </a:ext>
            </a:extLst>
          </p:cNvPr>
          <p:cNvSpPr/>
          <p:nvPr userDrawn="1"/>
        </p:nvSpPr>
        <p:spPr>
          <a:xfrm>
            <a:off x="1977390" y="6356349"/>
            <a:ext cx="1569720" cy="3651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Background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C86754-7760-2497-EE70-D29556434B04}"/>
              </a:ext>
            </a:extLst>
          </p:cNvPr>
          <p:cNvSpPr/>
          <p:nvPr userDrawn="1"/>
        </p:nvSpPr>
        <p:spPr>
          <a:xfrm>
            <a:off x="3581400" y="6356349"/>
            <a:ext cx="1569720" cy="365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Project 1: SIAs in W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90798A-A686-FB81-E493-ECEF38EF90EB}"/>
              </a:ext>
            </a:extLst>
          </p:cNvPr>
          <p:cNvSpPr/>
          <p:nvPr userDrawn="1"/>
        </p:nvSpPr>
        <p:spPr>
          <a:xfrm>
            <a:off x="5196840" y="6356349"/>
            <a:ext cx="1708162" cy="365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Project 2: Edge Dislocation - Void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B7B4C3-A443-ACB9-C227-59FB94FBD7B8}"/>
              </a:ext>
            </a:extLst>
          </p:cNvPr>
          <p:cNvSpPr/>
          <p:nvPr userDrawn="1"/>
        </p:nvSpPr>
        <p:spPr>
          <a:xfrm>
            <a:off x="6950722" y="6356349"/>
            <a:ext cx="1953248" cy="365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Project 3: Screw dislocation – point defects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4C6C1E-9206-8A23-52F8-050897176090}"/>
              </a:ext>
            </a:extLst>
          </p:cNvPr>
          <p:cNvSpPr/>
          <p:nvPr userDrawn="1"/>
        </p:nvSpPr>
        <p:spPr>
          <a:xfrm>
            <a:off x="10260330" y="6350909"/>
            <a:ext cx="895350" cy="365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5D970B-3D9A-54FB-12F9-1B404BC28DC3}"/>
              </a:ext>
            </a:extLst>
          </p:cNvPr>
          <p:cNvSpPr/>
          <p:nvPr userDrawn="1"/>
        </p:nvSpPr>
        <p:spPr>
          <a:xfrm>
            <a:off x="8949690" y="6356349"/>
            <a:ext cx="1264920" cy="365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atin typeface="Times" pitchFamily="2" charset="0"/>
              </a:rPr>
              <a:t>Project 4: HEA</a:t>
            </a:r>
          </a:p>
        </p:txBody>
      </p:sp>
    </p:spTree>
    <p:extLst>
      <p:ext uri="{BB962C8B-B14F-4D97-AF65-F5344CB8AC3E}">
        <p14:creationId xmlns:p14="http://schemas.microsoft.com/office/powerpoint/2010/main" val="137079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ime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230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hart" Target="../charts/chart2.xml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69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dmark_rev.png">
            <a:extLst>
              <a:ext uri="{FF2B5EF4-FFF2-40B4-BE49-F238E27FC236}">
                <a16:creationId xmlns:a16="http://schemas.microsoft.com/office/drawing/2014/main" id="{B523AD19-37E6-EC87-3C15-33CE44BB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7" y="110359"/>
            <a:ext cx="2362200" cy="5874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8C4F13-D068-D56D-F1E7-83888DCD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87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Computational modeling of refractory metals and alloys</a:t>
            </a:r>
            <a:br>
              <a:rPr lang="en-US" sz="4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sz="4800" dirty="0">
              <a:latin typeface="Times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456D567-9630-ABD3-361F-91EA6944D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2504"/>
            <a:ext cx="9144000" cy="1655762"/>
          </a:xfrm>
        </p:spPr>
        <p:txBody>
          <a:bodyPr>
            <a:normAutofit/>
          </a:bodyPr>
          <a:lstStyle/>
          <a:p>
            <a:pPr indent="228600" algn="ctr">
              <a:lnSpc>
                <a:spcPct val="110000"/>
              </a:lnSpc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Bochuan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Sun</a:t>
            </a:r>
          </a:p>
          <a:p>
            <a:pPr indent="228600" algn="ctr">
              <a:lnSpc>
                <a:spcPct val="11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Materials Science and Engineering, Clemson University</a:t>
            </a:r>
          </a:p>
          <a:p>
            <a:pPr indent="228600" algn="ctr">
              <a:lnSpc>
                <a:spcPct val="110000"/>
              </a:lnSpc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PhD Qualifying Exam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lnSpc>
                <a:spcPct val="110000"/>
              </a:lnSpc>
            </a:pPr>
            <a:endParaRPr lang="en-US" dirty="0">
              <a:latin typeface="Times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7E18B-93F6-599B-A1E8-591B79DA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6543" y="6113754"/>
            <a:ext cx="2743200" cy="365125"/>
          </a:xfrm>
        </p:spPr>
        <p:txBody>
          <a:bodyPr/>
          <a:lstStyle/>
          <a:p>
            <a:fld id="{1156E82F-4C84-4AFC-9970-554381EDDE3C}" type="slidenum">
              <a:rPr lang="en-US" smtClean="0"/>
              <a:t>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1FFA26-5733-6E4F-8F23-F5312276303C}"/>
              </a:ext>
            </a:extLst>
          </p:cNvPr>
          <p:cNvCxnSpPr/>
          <p:nvPr/>
        </p:nvCxnSpPr>
        <p:spPr>
          <a:xfrm>
            <a:off x="199176" y="6793903"/>
            <a:ext cx="173826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69FF01-C50B-E55E-C78E-940A88FB45DF}"/>
              </a:ext>
            </a:extLst>
          </p:cNvPr>
          <p:cNvSpPr txBox="1"/>
          <p:nvPr/>
        </p:nvSpPr>
        <p:spPr>
          <a:xfrm>
            <a:off x="9483991" y="3524350"/>
            <a:ext cx="5485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 i="0">
                <a:solidFill>
                  <a:srgbClr val="333333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b="0" dirty="0">
                <a:latin typeface="Times" pitchFamily="2" charset="0"/>
              </a:rPr>
              <a:t>ODTT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5A5D38-989A-29EB-B4E4-0AC2D75A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844352"/>
            <a:ext cx="1146772" cy="888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7DEA3B-E7DD-4ACF-4CB2-E1452D67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83" y="790455"/>
            <a:ext cx="1070852" cy="981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C667D8-90B2-8E37-DEFB-EBAC4D81A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0" r="7402"/>
          <a:stretch/>
        </p:blipFill>
        <p:spPr>
          <a:xfrm>
            <a:off x="401455" y="3524350"/>
            <a:ext cx="3400554" cy="2354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40833-7EFC-C19B-0336-08B1C5D46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181" y="3524349"/>
            <a:ext cx="3191729" cy="2354033"/>
          </a:xfrm>
          <a:prstGeom prst="rect">
            <a:avLst/>
          </a:prstGeom>
        </p:spPr>
      </p:pic>
      <p:pic>
        <p:nvPicPr>
          <p:cNvPr id="16" name="Picture 15" descr="A picture containing triangle, line, diagram&#10;&#10;Description automatically generated">
            <a:extLst>
              <a:ext uri="{FF2B5EF4-FFF2-40B4-BE49-F238E27FC236}">
                <a16:creationId xmlns:a16="http://schemas.microsoft.com/office/drawing/2014/main" id="{E83BE86B-1BCC-D351-808B-341069712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38" y="4012525"/>
            <a:ext cx="2736548" cy="1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AD0C2A-4C55-7182-69EA-C22DEEB38B2E}"/>
              </a:ext>
            </a:extLst>
          </p:cNvPr>
          <p:cNvSpPr txBox="1"/>
          <p:nvPr/>
        </p:nvSpPr>
        <p:spPr>
          <a:xfrm>
            <a:off x="2258768" y="1295972"/>
            <a:ext cx="209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High entropy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8EAE-A9A4-DA4E-96F9-2B5B64EB78AC}"/>
              </a:ext>
            </a:extLst>
          </p:cNvPr>
          <p:cNvSpPr txBox="1"/>
          <p:nvPr/>
        </p:nvSpPr>
        <p:spPr>
          <a:xfrm>
            <a:off x="8367505" y="5949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Lattice distortion 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76925-C57C-ED7C-745C-80E22C2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2" y="3122712"/>
            <a:ext cx="2522594" cy="2421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3E396-C28D-5A50-D84E-54138CBD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00" y="3066278"/>
            <a:ext cx="2506048" cy="24058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493E30-0873-D80E-91B6-4E3A7BB39385}"/>
              </a:ext>
            </a:extLst>
          </p:cNvPr>
          <p:cNvGrpSpPr/>
          <p:nvPr/>
        </p:nvGrpSpPr>
        <p:grpSpPr>
          <a:xfrm>
            <a:off x="3113907" y="4049336"/>
            <a:ext cx="385200" cy="809625"/>
            <a:chOff x="6514386" y="2991321"/>
            <a:chExt cx="385200" cy="8096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0775E8-A959-034C-D016-2FCC1A4E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4386" y="2991321"/>
              <a:ext cx="381000" cy="8096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29C0C5-49BA-E125-1AD1-6F14CDB6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4386" y="2991321"/>
              <a:ext cx="385200" cy="20669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22162B9-C249-4AF8-FE3E-6FC989CD0FAB}"/>
              </a:ext>
            </a:extLst>
          </p:cNvPr>
          <p:cNvSpPr txBox="1"/>
          <p:nvPr/>
        </p:nvSpPr>
        <p:spPr>
          <a:xfrm>
            <a:off x="1295500" y="557800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500 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69EBF-54B9-0D77-6C97-C8140607F05B}"/>
              </a:ext>
            </a:extLst>
          </p:cNvPr>
          <p:cNvSpPr txBox="1"/>
          <p:nvPr/>
        </p:nvSpPr>
        <p:spPr>
          <a:xfrm>
            <a:off x="4444230" y="557800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2000 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0385F-623C-5EAF-D14F-D5ED6E8E31F9}"/>
              </a:ext>
            </a:extLst>
          </p:cNvPr>
          <p:cNvSpPr txBox="1"/>
          <p:nvPr/>
        </p:nvSpPr>
        <p:spPr>
          <a:xfrm>
            <a:off x="2535833" y="3213028"/>
            <a:ext cx="1315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15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Ta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35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15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Cr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5C139B-72EE-B653-3280-172EC2BD5B76}"/>
                  </a:ext>
                </a:extLst>
              </p:cNvPr>
              <p:cNvSpPr txBox="1"/>
              <p:nvPr/>
            </p:nvSpPr>
            <p:spPr>
              <a:xfrm>
                <a:off x="3515553" y="1798427"/>
                <a:ext cx="2209387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𝑛𝑅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5C139B-72EE-B653-3280-172EC2BD5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53" y="1798427"/>
                <a:ext cx="2209387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4408-8633-3ACC-A9EE-4F2EEDD1127F}"/>
                  </a:ext>
                </a:extLst>
              </p:cNvPr>
              <p:cNvSpPr txBox="1"/>
              <p:nvPr/>
            </p:nvSpPr>
            <p:spPr>
              <a:xfrm>
                <a:off x="3594048" y="2455825"/>
                <a:ext cx="1225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𝑇𝑆</m:t>
                      </m:r>
                    </m:oMath>
                  </m:oMathPara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4408-8633-3ACC-A9EE-4F2EEDD1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48" y="2455825"/>
                <a:ext cx="1225207" cy="276999"/>
              </a:xfrm>
              <a:prstGeom prst="rect">
                <a:avLst/>
              </a:prstGeom>
              <a:blipFill>
                <a:blip r:embed="rId7"/>
                <a:stretch>
                  <a:fillRect l="-4478" r="-398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A6C757-5821-2D1D-9A52-E62880287EE2}"/>
              </a:ext>
            </a:extLst>
          </p:cNvPr>
          <p:cNvCxnSpPr>
            <a:cxnSpLocks/>
          </p:cNvCxnSpPr>
          <p:nvPr/>
        </p:nvCxnSpPr>
        <p:spPr>
          <a:xfrm>
            <a:off x="6681457" y="1394234"/>
            <a:ext cx="0" cy="50065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06D51F8-039C-F53F-ABE5-0C3468DF8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096" y="1024121"/>
            <a:ext cx="2563457" cy="1591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EA99D-7C78-783F-2059-83F778D53699}"/>
              </a:ext>
            </a:extLst>
          </p:cNvPr>
          <p:cNvSpPr txBox="1"/>
          <p:nvPr/>
        </p:nvSpPr>
        <p:spPr>
          <a:xfrm>
            <a:off x="32644" y="1973889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Random configurational entropy of mixing: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3A0BFF-E4A8-0994-AE56-7A7EEBEE2F8E}"/>
              </a:ext>
            </a:extLst>
          </p:cNvPr>
          <p:cNvGrpSpPr/>
          <p:nvPr/>
        </p:nvGrpSpPr>
        <p:grpSpPr>
          <a:xfrm>
            <a:off x="9058678" y="2652359"/>
            <a:ext cx="1842171" cy="625733"/>
            <a:chOff x="6835193" y="3518448"/>
            <a:chExt cx="2359294" cy="10191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EEF183-FAB1-B5FF-F286-D5AFD879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5193" y="3518448"/>
              <a:ext cx="2257425" cy="9334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56EF6-621D-A154-9E82-3F5F8159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7787" y="3985173"/>
              <a:ext cx="266700" cy="5524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EB7E8B-04A3-AB21-EF95-83DD7772D405}"/>
              </a:ext>
            </a:extLst>
          </p:cNvPr>
          <p:cNvSpPr txBox="1"/>
          <p:nvPr/>
        </p:nvSpPr>
        <p:spPr>
          <a:xfrm>
            <a:off x="6934898" y="2803833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Atomic size mismatch: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80A3C-F47F-3DB8-5DEF-A903594293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3660" y="3413861"/>
            <a:ext cx="3248779" cy="4652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C3C91D-B4C7-0CF3-DE14-C27B7D1514E8}"/>
              </a:ext>
            </a:extLst>
          </p:cNvPr>
          <p:cNvSpPr txBox="1"/>
          <p:nvPr/>
        </p:nvSpPr>
        <p:spPr>
          <a:xfrm>
            <a:off x="6945663" y="3489530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Lattice distortion: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A07A1D-4D90-0242-1186-A95EAC29AE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4210" y="3951467"/>
            <a:ext cx="2573230" cy="19958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702B94-0BAE-92C5-3F1C-3486225F8A14}"/>
              </a:ext>
            </a:extLst>
          </p:cNvPr>
          <p:cNvSpPr txBox="1"/>
          <p:nvPr/>
        </p:nvSpPr>
        <p:spPr>
          <a:xfrm>
            <a:off x="32644" y="2407632"/>
            <a:ext cx="151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Gibbs free energy: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BB4344-7500-9568-9A62-44FBA636FF47}"/>
              </a:ext>
            </a:extLst>
          </p:cNvPr>
          <p:cNvSpPr txBox="1"/>
          <p:nvPr/>
        </p:nvSpPr>
        <p:spPr>
          <a:xfrm>
            <a:off x="7940644" y="5938862"/>
            <a:ext cx="3413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" panose="02020603050405020304" pitchFamily="18" charset="0"/>
                <a:cs typeface="Times" panose="02020603050405020304" pitchFamily="18" charset="0"/>
              </a:rPr>
              <a:t>Atomic size mismatch versus lattice distortion </a:t>
            </a:r>
            <a:r>
              <a:rPr lang="en-US" sz="1050" baseline="30000" dirty="0">
                <a:latin typeface="Times" panose="02020603050405020304" pitchFamily="18" charset="0"/>
                <a:cs typeface="Times" panose="02020603050405020304" pitchFamily="18" charset="0"/>
              </a:rPr>
              <a:t>[1]</a:t>
            </a:r>
            <a:endParaRPr lang="en-US" sz="10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7F6569-DD19-DC98-CF1B-6D64C607F17D}"/>
              </a:ext>
            </a:extLst>
          </p:cNvPr>
          <p:cNvSpPr txBox="1"/>
          <p:nvPr/>
        </p:nvSpPr>
        <p:spPr>
          <a:xfrm>
            <a:off x="143724" y="6083249"/>
            <a:ext cx="5226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[1] Song,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Hongquan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et al. "Local lattice distortion in high-entropy alloys." Physical Review Materials 1.2 (2017): 023404.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8DFBBD7-8A09-5F51-758C-68FBE930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4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High entropy and lattice distortion effect</a:t>
            </a:r>
            <a:b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4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C03E8-B568-0DD4-2001-81CFC7A4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10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E0B0BB-CE02-875C-CE45-67BD8B9F692C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93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947EFE-7CE2-8D7F-FEFD-46BB1EF5D0ED}"/>
              </a:ext>
            </a:extLst>
          </p:cNvPr>
          <p:cNvSpPr txBox="1"/>
          <p:nvPr/>
        </p:nvSpPr>
        <p:spPr>
          <a:xfrm>
            <a:off x="145057" y="6055568"/>
            <a:ext cx="779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[1] Pickering, E. J., and N. G. Jones. "High-entropy alloys: a critical assessment of their founding principles and future prospects." International Materials Reviews 61.3 (2016): 183-202.</a:t>
            </a:r>
          </a:p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[2] Tsai, K-Y., M-H. Tsai, and J-W. Yeh. "Sluggish diffusion in co–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cr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fe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mn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ni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 high-entropy alloys." Acta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Materialia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 61.13 (2013): 4887-4897.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445C1E-77E9-B8B6-0EAC-59F859495EC2}"/>
              </a:ext>
            </a:extLst>
          </p:cNvPr>
          <p:cNvGrpSpPr/>
          <p:nvPr/>
        </p:nvGrpSpPr>
        <p:grpSpPr>
          <a:xfrm>
            <a:off x="1448555" y="1726748"/>
            <a:ext cx="3850371" cy="2442572"/>
            <a:chOff x="950614" y="1608621"/>
            <a:chExt cx="3850371" cy="24425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069731-54D7-D603-AC5E-3E3E6264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0614" y="1608621"/>
              <a:ext cx="3850371" cy="21644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94D96-865C-ADEE-7AAE-398A03379CE5}"/>
                </a:ext>
              </a:extLst>
            </p:cNvPr>
            <p:cNvSpPr txBox="1"/>
            <p:nvPr/>
          </p:nvSpPr>
          <p:spPr>
            <a:xfrm>
              <a:off x="1295077" y="3797277"/>
              <a:ext cx="31614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333333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Schematic representation of sluggish diffusion effect </a:t>
              </a:r>
              <a:r>
                <a:rPr lang="en-US" sz="1050" baseline="30000" dirty="0">
                  <a:latin typeface="Times" panose="02020603050405020304" pitchFamily="18" charset="0"/>
                  <a:cs typeface="Times" panose="02020603050405020304" pitchFamily="18" charset="0"/>
                </a:rPr>
                <a:t>[1]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3FF17B-0893-7253-DD96-87F37E23B35C}"/>
              </a:ext>
            </a:extLst>
          </p:cNvPr>
          <p:cNvGrpSpPr/>
          <p:nvPr/>
        </p:nvGrpSpPr>
        <p:grpSpPr>
          <a:xfrm>
            <a:off x="7124318" y="1589376"/>
            <a:ext cx="3197838" cy="3177502"/>
            <a:chOff x="7391017" y="1243857"/>
            <a:chExt cx="3197838" cy="3177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0FBE4F-CCC9-D630-F417-3C381B5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017" y="1243857"/>
              <a:ext cx="2985230" cy="28939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F76A73-5545-31C0-3A0B-6941097D41F5}"/>
                </a:ext>
              </a:extLst>
            </p:cNvPr>
            <p:cNvSpPr txBox="1"/>
            <p:nvPr/>
          </p:nvSpPr>
          <p:spPr>
            <a:xfrm>
              <a:off x="7497944" y="4167443"/>
              <a:ext cx="30909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" panose="02020603050405020304" pitchFamily="18" charset="0"/>
                  <a:cs typeface="Times" panose="02020603050405020304" pitchFamily="18" charset="0"/>
                </a:rPr>
                <a:t>Energy barrier to migrating Ni in different matrices </a:t>
              </a:r>
              <a:r>
                <a:rPr lang="en-US" b="0" baseline="30000" dirty="0">
                  <a:latin typeface="Times" panose="02020603050405020304" pitchFamily="18" charset="0"/>
                  <a:cs typeface="Times" panose="02020603050405020304" pitchFamily="18" charset="0"/>
                </a:rPr>
                <a:t>[2]</a:t>
              </a:r>
              <a:endParaRPr lang="en-US" b="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F59B6E-E3A9-1922-1A93-2B37767ABD71}"/>
              </a:ext>
            </a:extLst>
          </p:cNvPr>
          <p:cNvSpPr txBox="1"/>
          <p:nvPr/>
        </p:nvSpPr>
        <p:spPr>
          <a:xfrm>
            <a:off x="1201843" y="5110401"/>
            <a:ext cx="921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sites with lower potential energy for an element would become atomic traps and increase the energy barrier and the activation energy for diffusion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A962764-8FEE-447E-8AAC-91845E34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1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Modified diffusion effect in HEAs</a:t>
            </a:r>
            <a:b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4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B97D0-FE95-DB32-478F-04E32233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67628A-ED5F-DB93-0303-70D08F023FAC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6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041AB-471A-1281-C97F-00025FA4F16B}"/>
              </a:ext>
            </a:extLst>
          </p:cNvPr>
          <p:cNvSpPr txBox="1"/>
          <p:nvPr/>
        </p:nvSpPr>
        <p:spPr>
          <a:xfrm>
            <a:off x="991739" y="1436302"/>
            <a:ext cx="8366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properties of HEAs relate to the properties of its composing element (not linear).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9F5FAF-64CE-2366-A518-A7687C3F3035}"/>
              </a:ext>
            </a:extLst>
          </p:cNvPr>
          <p:cNvGrpSpPr/>
          <p:nvPr/>
        </p:nvGrpSpPr>
        <p:grpSpPr>
          <a:xfrm>
            <a:off x="3539905" y="2148461"/>
            <a:ext cx="4309193" cy="3617233"/>
            <a:chOff x="458850" y="2288831"/>
            <a:chExt cx="4309193" cy="36172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66B23B-40FF-1220-D757-A0AA4245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50" y="2288831"/>
              <a:ext cx="4152240" cy="32973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E6698B-358C-7264-552D-2F83B0DD33BB}"/>
                </a:ext>
              </a:extLst>
            </p:cNvPr>
            <p:cNvSpPr txBox="1"/>
            <p:nvPr/>
          </p:nvSpPr>
          <p:spPr>
            <a:xfrm>
              <a:off x="458850" y="5652148"/>
              <a:ext cx="4309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Yield strength as function of Sc content in Sc-containing (</a:t>
              </a:r>
              <a:r>
                <a:rPr lang="en-US" b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FeCoNi</a:t>
              </a:r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b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1−x</a:t>
              </a:r>
              <a:r>
                <a: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</a:t>
              </a:r>
              <a:r>
                <a:rPr lang="en-US" b="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en-US" b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endParaRPr lang="en-US" b="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0A0172-C781-85BE-9067-77691AF67C72}"/>
              </a:ext>
            </a:extLst>
          </p:cNvPr>
          <p:cNvSpPr txBox="1"/>
          <p:nvPr/>
        </p:nvSpPr>
        <p:spPr>
          <a:xfrm>
            <a:off x="168623" y="6108521"/>
            <a:ext cx="778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Rui, Z. H. O. U., et al. "Effect of Al and Sc on deformation behavior of </a:t>
            </a:r>
            <a:r>
              <a:rPr lang="en-US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FeCoNi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multi-element alloys." Transactions of Nonferrous Metals Society of China 29.10 (2019): 2109-2116.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F751AE-127D-20DC-4BB8-96905FCD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024"/>
            <a:ext cx="10515600" cy="7456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Utilizing the </a:t>
            </a: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Cocktail effect</a:t>
            </a:r>
            <a:endParaRPr lang="en-US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F5C4C-AD41-5DDA-24CC-521DC758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5FB3D6-717E-F734-DA12-83C6AA9950EF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4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8CB2B2-A2D8-4321-887E-7F46955124B0}"/>
              </a:ext>
            </a:extLst>
          </p:cNvPr>
          <p:cNvSpPr txBox="1"/>
          <p:nvPr/>
        </p:nvSpPr>
        <p:spPr>
          <a:xfrm>
            <a:off x="9089024" y="97920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Cluster expansion (CE)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F798AD-A66C-8FCF-EC75-4E0E93DCC5F3}"/>
              </a:ext>
            </a:extLst>
          </p:cNvPr>
          <p:cNvCxnSpPr/>
          <p:nvPr/>
        </p:nvCxnSpPr>
        <p:spPr>
          <a:xfrm>
            <a:off x="4366089" y="1067451"/>
            <a:ext cx="0" cy="49250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40E8EA-5A6A-4A72-425C-1BA8EB2FBECE}"/>
              </a:ext>
            </a:extLst>
          </p:cNvPr>
          <p:cNvCxnSpPr/>
          <p:nvPr/>
        </p:nvCxnSpPr>
        <p:spPr>
          <a:xfrm>
            <a:off x="8295970" y="1038048"/>
            <a:ext cx="0" cy="49250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218FCA-F090-45F1-BA2F-96B3792C260D}"/>
                  </a:ext>
                </a:extLst>
              </p:cNvPr>
              <p:cNvSpPr txBox="1"/>
              <p:nvPr/>
            </p:nvSpPr>
            <p:spPr>
              <a:xfrm>
                <a:off x="7132046" y="1648705"/>
                <a:ext cx="6097508" cy="7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218FCA-F090-45F1-BA2F-96B3792C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046" y="1648705"/>
                <a:ext cx="6097508" cy="764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2913F94A-F95E-2CB6-54D5-1B1D002CF17A}"/>
              </a:ext>
            </a:extLst>
          </p:cNvPr>
          <p:cNvSpPr txBox="1"/>
          <p:nvPr/>
        </p:nvSpPr>
        <p:spPr>
          <a:xfrm>
            <a:off x="4782094" y="5793856"/>
            <a:ext cx="3150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Durrant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Jacob D., and J. Andrew McCammon. "Molecular dynamics simulations and drug discovery." BMC biology 9.1 (2011): 1-9.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88637E-2F70-1701-A638-922869306670}"/>
                  </a:ext>
                </a:extLst>
              </p:cNvPr>
              <p:cNvSpPr txBox="1"/>
              <p:nvPr/>
            </p:nvSpPr>
            <p:spPr>
              <a:xfrm>
                <a:off x="8335967" y="2418164"/>
                <a:ext cx="37267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m</a:t>
                </a: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: multiplicity</a:t>
                </a:r>
              </a:p>
              <a:p>
                <a:r>
                  <a:rPr lang="en-US" sz="1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J</a:t>
                </a: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: the concentration independent effective cluster interaction (</a:t>
                </a:r>
                <a:r>
                  <a:rPr lang="en-US" sz="14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eci</a:t>
                </a: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𝛚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</m:e>
                            </m:acc>
                          </m:e>
                        </m:d>
                        <m:r>
                          <a:rPr lang="en-US" sz="1400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𝛚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average correlation </a:t>
                </a:r>
                <a:r>
                  <a:rPr lang="en-US" sz="14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funcion</a:t>
                </a:r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88637E-2F70-1701-A638-92286930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967" y="2418164"/>
                <a:ext cx="3726717" cy="954107"/>
              </a:xfrm>
              <a:prstGeom prst="rect">
                <a:avLst/>
              </a:prstGeom>
              <a:blipFill>
                <a:blip r:embed="rId9"/>
                <a:stretch>
                  <a:fillRect l="-490" t="-1282" r="-65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427D54D-22AB-F46C-BD59-AD50541554FF}"/>
              </a:ext>
            </a:extLst>
          </p:cNvPr>
          <p:cNvSpPr/>
          <p:nvPr/>
        </p:nvSpPr>
        <p:spPr>
          <a:xfrm>
            <a:off x="8747779" y="3405104"/>
            <a:ext cx="2956963" cy="550654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First principal calculations (DFT)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D8FFF34-2349-49B1-F6AB-31DFE4EEB5BA}"/>
              </a:ext>
            </a:extLst>
          </p:cNvPr>
          <p:cNvSpPr/>
          <p:nvPr/>
        </p:nvSpPr>
        <p:spPr>
          <a:xfrm>
            <a:off x="8747779" y="4074052"/>
            <a:ext cx="2956963" cy="669498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Cluster expansion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eci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based on DFT results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DB4D3F-8F08-E6D5-2E17-2AAFC9D7BCB5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10226261" y="3955758"/>
            <a:ext cx="0" cy="11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A4A06E0-6091-C708-F44B-9904315A1E7B}"/>
              </a:ext>
            </a:extLst>
          </p:cNvPr>
          <p:cNvSpPr/>
          <p:nvPr/>
        </p:nvSpPr>
        <p:spPr>
          <a:xfrm>
            <a:off x="8756833" y="4863712"/>
            <a:ext cx="2956963" cy="550654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Monte Carlo simulations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830F88E-1D88-08B3-81DF-E470209EAB74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10226261" y="4743550"/>
            <a:ext cx="9054" cy="12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C6D4709-8AA1-5A19-EA98-CE2251597D96}"/>
              </a:ext>
            </a:extLst>
          </p:cNvPr>
          <p:cNvCxnSpPr>
            <a:stCxn id="81" idx="2"/>
          </p:cNvCxnSpPr>
          <p:nvPr/>
        </p:nvCxnSpPr>
        <p:spPr>
          <a:xfrm flipH="1">
            <a:off x="10235314" y="5414366"/>
            <a:ext cx="1" cy="33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F62B5C2C-5D9A-DFDB-8F95-570C160CE942}"/>
              </a:ext>
            </a:extLst>
          </p:cNvPr>
          <p:cNvSpPr/>
          <p:nvPr/>
        </p:nvSpPr>
        <p:spPr>
          <a:xfrm>
            <a:off x="8756833" y="5527266"/>
            <a:ext cx="2956963" cy="550654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Thermal properties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84BCB-96AD-EAA0-5518-78E40ADAA9FD}"/>
              </a:ext>
            </a:extLst>
          </p:cNvPr>
          <p:cNvSpPr txBox="1"/>
          <p:nvPr/>
        </p:nvSpPr>
        <p:spPr>
          <a:xfrm>
            <a:off x="8714113" y="1356434"/>
            <a:ext cx="3024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Equilibrium properties of many-body system</a:t>
            </a:r>
            <a:endParaRPr 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509E0-8EE8-349B-6083-579733927201}"/>
              </a:ext>
            </a:extLst>
          </p:cNvPr>
          <p:cNvGrpSpPr/>
          <p:nvPr/>
        </p:nvGrpSpPr>
        <p:grpSpPr>
          <a:xfrm>
            <a:off x="2773" y="1005318"/>
            <a:ext cx="4285552" cy="5156495"/>
            <a:chOff x="3843137" y="978513"/>
            <a:chExt cx="4285552" cy="51564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4D69F1-6B64-65FD-14AD-036101534236}"/>
                </a:ext>
              </a:extLst>
            </p:cNvPr>
            <p:cNvSpPr txBox="1"/>
            <p:nvPr/>
          </p:nvSpPr>
          <p:spPr>
            <a:xfrm>
              <a:off x="4536341" y="978513"/>
              <a:ext cx="319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Density functional theory (DFT)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C1D842-3AF1-6154-0611-B0B735AB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9238" y="1880636"/>
              <a:ext cx="2247900" cy="5524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0DF037-4B08-8FAC-995D-57FC2C65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4337" y="2501115"/>
              <a:ext cx="3743325" cy="12573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50999D-308F-0937-DFC3-6D061450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24337" y="3758415"/>
              <a:ext cx="2486025" cy="4953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F7D3AA-94D1-5BF8-FE89-A7D27A4E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9963" y="2679381"/>
              <a:ext cx="257175" cy="3143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E0BF5B-0B6A-F003-F701-3382DB2F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5891" y="3848902"/>
              <a:ext cx="257175" cy="3143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8208454-A414-1CA8-0C46-BC7AC4297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5392" y="5744483"/>
              <a:ext cx="2114550" cy="39052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DEB4CF-B9D3-DF14-640C-8CEABB61C272}"/>
                </a:ext>
              </a:extLst>
            </p:cNvPr>
            <p:cNvSpPr txBox="1"/>
            <p:nvPr/>
          </p:nvSpPr>
          <p:spPr>
            <a:xfrm>
              <a:off x="3994329" y="4284404"/>
              <a:ext cx="4012947" cy="1444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buFont typeface="+mj-lt"/>
                <a:buAutoNum type="arabicParenR"/>
              </a:pPr>
              <a:r>
                <a:rPr lang="en-US" sz="1200" dirty="0">
                  <a:solidFill>
                    <a:srgbClr val="000000"/>
                  </a:solidFill>
                  <a:effectLst/>
                  <a:latin typeface="Times" panose="02020603050405020304" pitchFamily="18" charset="0"/>
                  <a:ea typeface="SimSun" panose="02010600030101010101" pitchFamily="2" charset="-122"/>
                  <a:cs typeface="Times" panose="02020603050405020304" pitchFamily="18" charset="0"/>
                </a:rPr>
                <a:t>The ground-state electron density uniquely determines the electronic wavefunction.</a:t>
              </a:r>
              <a:endParaRPr lang="en-US" sz="1200" dirty="0">
                <a:effectLst/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endParaRPr>
            </a:p>
            <a:p>
              <a:pPr marL="342900" indent="-342900" algn="just">
                <a:lnSpc>
                  <a:spcPct val="150000"/>
                </a:lnSpc>
                <a:buFont typeface="+mj-lt"/>
                <a:buAutoNum type="arabicParenR"/>
              </a:pPr>
              <a:r>
                <a:rPr lang="en-US" sz="1200" dirty="0">
                  <a:solidFill>
                    <a:srgbClr val="000000"/>
                  </a:solidFill>
                  <a:latin typeface="Times" panose="02020603050405020304" pitchFamily="18" charset="0"/>
                  <a:ea typeface="SimSun" panose="02010600030101010101" pitchFamily="2" charset="-122"/>
                  <a:cs typeface="Times" panose="02020603050405020304" pitchFamily="18" charset="0"/>
                </a:rPr>
                <a:t>The energy of an electron distribution can be described as a functional of the electron density, and this functional is a minimum ground-state density.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E5EC83-293F-EA65-996E-3FFCA7238A28}"/>
                </a:ext>
              </a:extLst>
            </p:cNvPr>
            <p:cNvSpPr txBox="1"/>
            <p:nvPr/>
          </p:nvSpPr>
          <p:spPr>
            <a:xfrm>
              <a:off x="3843137" y="2285243"/>
              <a:ext cx="5982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Kinetic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840D51-B003-87BA-85F2-9B1CF8A4BEFD}"/>
                </a:ext>
              </a:extLst>
            </p:cNvPr>
            <p:cNvSpPr txBox="1"/>
            <p:nvPr/>
          </p:nvSpPr>
          <p:spPr>
            <a:xfrm>
              <a:off x="3843137" y="2926230"/>
              <a:ext cx="13179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Interaction potential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539711-2DE0-851F-67E4-3FB75A820892}"/>
                </a:ext>
              </a:extLst>
            </p:cNvPr>
            <p:cNvSpPr txBox="1"/>
            <p:nvPr/>
          </p:nvSpPr>
          <p:spPr>
            <a:xfrm>
              <a:off x="3849550" y="3680431"/>
              <a:ext cx="11865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External potential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31EEBB-776F-4FFD-2966-471820647CB0}"/>
                </a:ext>
              </a:extLst>
            </p:cNvPr>
            <p:cNvSpPr/>
            <p:nvPr/>
          </p:nvSpPr>
          <p:spPr>
            <a:xfrm>
              <a:off x="3901860" y="2306980"/>
              <a:ext cx="4226829" cy="13816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955E47-2A10-4E50-B538-4EA38DB90888}"/>
                </a:ext>
              </a:extLst>
            </p:cNvPr>
            <p:cNvSpPr txBox="1"/>
            <p:nvPr/>
          </p:nvSpPr>
          <p:spPr>
            <a:xfrm>
              <a:off x="6675891" y="2546853"/>
              <a:ext cx="107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Universal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0E49AE-CE29-8B58-C55B-DCF2DDCFC414}"/>
                </a:ext>
              </a:extLst>
            </p:cNvPr>
            <p:cNvSpPr txBox="1"/>
            <p:nvPr/>
          </p:nvSpPr>
          <p:spPr>
            <a:xfrm>
              <a:off x="4691126" y="1352054"/>
              <a:ext cx="2809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b="0" dirty="0">
                  <a:latin typeface="Times" panose="02020603050405020304" pitchFamily="18" charset="0"/>
                  <a:cs typeface="Times" panose="02020603050405020304" pitchFamily="18" charset="0"/>
                </a:rPr>
                <a:t>Ground-state energy and elastic modulus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36A4C-D8DB-D47E-08F3-C38F20194C11}"/>
              </a:ext>
            </a:extLst>
          </p:cNvPr>
          <p:cNvGrpSpPr/>
          <p:nvPr/>
        </p:nvGrpSpPr>
        <p:grpSpPr>
          <a:xfrm>
            <a:off x="4488689" y="1006806"/>
            <a:ext cx="3616982" cy="4447502"/>
            <a:chOff x="138783" y="1079764"/>
            <a:chExt cx="3616982" cy="44475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C5EF31-DF1B-6B9F-5CC4-E72BD5D5147A}"/>
                </a:ext>
              </a:extLst>
            </p:cNvPr>
            <p:cNvSpPr txBox="1"/>
            <p:nvPr/>
          </p:nvSpPr>
          <p:spPr>
            <a:xfrm>
              <a:off x="517264" y="1079764"/>
              <a:ext cx="2896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" panose="02020603050405020304" pitchFamily="18" charset="0"/>
                  <a:cs typeface="Times" panose="02020603050405020304" pitchFamily="18" charset="0"/>
                </a:rPr>
                <a:t>Molecular dynamics (MD) </a:t>
              </a:r>
              <a:r>
                <a:rPr lang="en-US" altLang="zh-CN" baseline="30000" dirty="0">
                  <a:latin typeface="Times" panose="02020603050405020304" pitchFamily="18" charset="0"/>
                  <a:cs typeface="Times" panose="02020603050405020304" pitchFamily="18" charset="0"/>
                </a:rPr>
                <a:t>[1]</a:t>
              </a:r>
              <a:endParaRPr 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4E7A5B3-98F5-651B-BF0D-516F813FD2B2}"/>
                </a:ext>
              </a:extLst>
            </p:cNvPr>
            <p:cNvGrpSpPr/>
            <p:nvPr/>
          </p:nvGrpSpPr>
          <p:grpSpPr>
            <a:xfrm>
              <a:off x="138783" y="1880636"/>
              <a:ext cx="3616982" cy="3646630"/>
              <a:chOff x="130436" y="2031653"/>
              <a:chExt cx="3413100" cy="435949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3FDFBB-1105-C735-6858-3D68301E205A}"/>
                  </a:ext>
                </a:extLst>
              </p:cNvPr>
              <p:cNvSpPr/>
              <p:nvPr/>
            </p:nvSpPr>
            <p:spPr>
              <a:xfrm>
                <a:off x="857822" y="2031653"/>
                <a:ext cx="2199138" cy="55065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Initial atomic model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03037CD-A14E-EE50-948E-F54502268A88}"/>
                  </a:ext>
                </a:extLst>
              </p:cNvPr>
              <p:cNvSpPr/>
              <p:nvPr/>
            </p:nvSpPr>
            <p:spPr>
              <a:xfrm>
                <a:off x="377343" y="3056865"/>
                <a:ext cx="3166192" cy="7920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Calculate molecular forces acting on each atom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3E0ACCD-9BE5-DBAC-03AC-C5055EFFF149}"/>
                  </a:ext>
                </a:extLst>
              </p:cNvPr>
              <p:cNvSpPr/>
              <p:nvPr/>
            </p:nvSpPr>
            <p:spPr>
              <a:xfrm>
                <a:off x="377344" y="4441198"/>
                <a:ext cx="3166192" cy="84044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Move each atom according to those forces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E7F08092-82A8-2B9E-0ADA-201B3D64BB6B}"/>
                  </a:ext>
                </a:extLst>
              </p:cNvPr>
              <p:cNvSpPr/>
              <p:nvPr/>
            </p:nvSpPr>
            <p:spPr>
              <a:xfrm>
                <a:off x="386396" y="5826026"/>
                <a:ext cx="3150799" cy="56511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Advance simulation time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F24AF22-6AB7-94B3-3B3D-AB530ECD1495}"/>
                  </a:ext>
                </a:extLst>
              </p:cNvPr>
              <p:cNvCxnSpPr>
                <a:cxnSpLocks/>
                <a:stCxn id="48" idx="2"/>
                <a:endCxn id="49" idx="0"/>
              </p:cNvCxnSpPr>
              <p:nvPr/>
            </p:nvCxnSpPr>
            <p:spPr>
              <a:xfrm>
                <a:off x="1957392" y="2582307"/>
                <a:ext cx="3048" cy="47455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5623AC-2BA5-B153-A4BE-B34F82E4F0AC}"/>
                  </a:ext>
                </a:extLst>
              </p:cNvPr>
              <p:cNvCxnSpPr>
                <a:cxnSpLocks/>
                <a:stCxn id="49" idx="2"/>
                <a:endCxn id="50" idx="0"/>
              </p:cNvCxnSpPr>
              <p:nvPr/>
            </p:nvCxnSpPr>
            <p:spPr>
              <a:xfrm>
                <a:off x="1960439" y="3848903"/>
                <a:ext cx="1" cy="59229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B6175C7-C64D-6C39-2091-A8CACF7C128F}"/>
                  </a:ext>
                </a:extLst>
              </p:cNvPr>
              <p:cNvCxnSpPr>
                <a:cxnSpLocks/>
                <a:stCxn id="50" idx="2"/>
              </p:cNvCxnSpPr>
              <p:nvPr/>
            </p:nvCxnSpPr>
            <p:spPr>
              <a:xfrm>
                <a:off x="1960440" y="5281638"/>
                <a:ext cx="3740" cy="56512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4B63268F-8FB2-A6D5-3618-4B673D728DC9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rot="5400000" flipH="1" flipV="1">
                <a:off x="-1074619" y="4666992"/>
                <a:ext cx="2666071" cy="237854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45BC3F4-0A10-9F48-5E86-0D8E22E43AA3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>
                <a:off x="130436" y="6108586"/>
                <a:ext cx="255960" cy="1036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6BFB56-EEBE-C6C3-1522-B910C0A9BD05}"/>
                </a:ext>
              </a:extLst>
            </p:cNvPr>
            <p:cNvSpPr txBox="1"/>
            <p:nvPr/>
          </p:nvSpPr>
          <p:spPr>
            <a:xfrm>
              <a:off x="1194905" y="1389060"/>
              <a:ext cx="1523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b="0" dirty="0">
                  <a:latin typeface="Times" panose="02020603050405020304" pitchFamily="18" charset="0"/>
                  <a:cs typeface="Times" panose="02020603050405020304" pitchFamily="18" charset="0"/>
                </a:rPr>
                <a:t>Trajectories of atoms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3DC97A8A-1AA5-D43D-719C-C50E8D61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69" y="263169"/>
            <a:ext cx="10515600" cy="8398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Modeling Materials at the Atomic Scale</a:t>
            </a:r>
            <a:b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4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50AB89-1BF2-9114-BDDF-ABA4F41B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13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A87220-5698-6B98-FDC5-4649AFE1EAE1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00F0006-2D98-6065-5A95-4C970430176F}"/>
              </a:ext>
            </a:extLst>
          </p:cNvPr>
          <p:cNvSpPr/>
          <p:nvPr/>
        </p:nvSpPr>
        <p:spPr>
          <a:xfrm>
            <a:off x="2685108" y="1509666"/>
            <a:ext cx="3603279" cy="16228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Study the irradiation effects in pure tungsten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(3 projects)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3BC6B4-6CB8-62CC-A5F0-CCE0C5A4266B}"/>
              </a:ext>
            </a:extLst>
          </p:cNvPr>
          <p:cNvSpPr/>
          <p:nvPr/>
        </p:nvSpPr>
        <p:spPr>
          <a:xfrm>
            <a:off x="8270613" y="1509665"/>
            <a:ext cx="3603279" cy="16228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Design and develop a novel tungsten-based high-entropy alloy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(1 project)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2A73A-75B1-303C-E057-F4B5AE54AF66}"/>
              </a:ext>
            </a:extLst>
          </p:cNvPr>
          <p:cNvSpPr/>
          <p:nvPr/>
        </p:nvSpPr>
        <p:spPr>
          <a:xfrm>
            <a:off x="5638326" y="4155172"/>
            <a:ext cx="3603279" cy="1919335"/>
          </a:xfrm>
          <a:prstGeom prst="ellipse">
            <a:avLst/>
          </a:prstGeom>
          <a:solidFill>
            <a:srgbClr val="C8ADFF">
              <a:alpha val="2902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Study the irradiation effects in tungsten-based high-entropy alloys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12C3DF-E94E-8BA3-B4B3-C403044EF3E6}"/>
              </a:ext>
            </a:extLst>
          </p:cNvPr>
          <p:cNvSpPr/>
          <p:nvPr/>
        </p:nvSpPr>
        <p:spPr>
          <a:xfrm>
            <a:off x="318108" y="1509666"/>
            <a:ext cx="1297937" cy="1794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 this dissertation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EFA2B7-34F5-37F3-6275-B7C001A0628A}"/>
              </a:ext>
            </a:extLst>
          </p:cNvPr>
          <p:cNvSpPr/>
          <p:nvPr/>
        </p:nvSpPr>
        <p:spPr>
          <a:xfrm>
            <a:off x="318108" y="4283088"/>
            <a:ext cx="1297937" cy="1794051"/>
          </a:xfrm>
          <a:prstGeom prst="rect">
            <a:avLst/>
          </a:prstGeom>
          <a:solidFill>
            <a:srgbClr val="C8A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Science that will be enabled by this dissertation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72C960-B55C-7A8A-02CA-F579CFE61B81}"/>
              </a:ext>
            </a:extLst>
          </p:cNvPr>
          <p:cNvSpPr/>
          <p:nvPr/>
        </p:nvSpPr>
        <p:spPr>
          <a:xfrm>
            <a:off x="3144667" y="3245106"/>
            <a:ext cx="30364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part of the database for 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F308C-50EA-5622-A46F-4952B5ADD0C4}"/>
              </a:ext>
            </a:extLst>
          </p:cNvPr>
          <p:cNvSpPr/>
          <p:nvPr/>
        </p:nvSpPr>
        <p:spPr>
          <a:xfrm>
            <a:off x="8672834" y="3292637"/>
            <a:ext cx="29216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Provide methodologies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64336F-46AB-5B53-0C99-9C29A789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9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Focus of my dissertation work is divided into two </a:t>
            </a:r>
            <a:r>
              <a:rPr lang="en-US" sz="2800" b="1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thrust areas</a:t>
            </a:r>
            <a:endParaRPr lang="en-US" sz="28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54352-ACAD-24D4-0811-58422B46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14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FFCE4E-E2B1-AA56-3CF0-57A4419C1DCD}"/>
              </a:ext>
            </a:extLst>
          </p:cNvPr>
          <p:cNvCxnSpPr/>
          <p:nvPr/>
        </p:nvCxnSpPr>
        <p:spPr>
          <a:xfrm flipH="1">
            <a:off x="8220547" y="3139509"/>
            <a:ext cx="1104522" cy="101566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1B6F9F-3F36-1510-94A3-25B393ACECDC}"/>
              </a:ext>
            </a:extLst>
          </p:cNvPr>
          <p:cNvCxnSpPr>
            <a:cxnSpLocks/>
          </p:cNvCxnSpPr>
          <p:nvPr/>
        </p:nvCxnSpPr>
        <p:spPr>
          <a:xfrm>
            <a:off x="5494699" y="3040245"/>
            <a:ext cx="1062273" cy="1114927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C48FE-AF96-D9F9-6EBD-29233AEE3ACB}"/>
              </a:ext>
            </a:extLst>
          </p:cNvPr>
          <p:cNvCxnSpPr>
            <a:cxnSpLocks/>
          </p:cNvCxnSpPr>
          <p:nvPr/>
        </p:nvCxnSpPr>
        <p:spPr>
          <a:xfrm>
            <a:off x="3573441" y="6793903"/>
            <a:ext cx="662981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3B67B7-DB6F-D521-FD14-6781DB5F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1" y="174977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Project 1: Strain Effects on the Diffusion Properties of Near-Surface Self-Interstitial Atoms and Adatoms in Tungsten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8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2383D3-BAFC-C224-30C6-BD843068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15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3C3B431D-9216-A1E3-F7D1-ADB0E6FEEC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85700" y="2975093"/>
            <a:ext cx="3925888" cy="3109913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90DC7F6-8456-29F2-20BF-1885FD8A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61" y="2987667"/>
            <a:ext cx="4978120" cy="3346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88F866-F068-13C0-B0AD-753088C40F6D}"/>
              </a:ext>
            </a:extLst>
          </p:cNvPr>
          <p:cNvSpPr txBox="1"/>
          <p:nvPr/>
        </p:nvSpPr>
        <p:spPr>
          <a:xfrm>
            <a:off x="7185563" y="1728737"/>
            <a:ext cx="310709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Experimental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Lammps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&gt;10k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Temperature range:   700K to 1400K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Strain range:    -0.008 to 0.008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E7CB2-CED0-98E1-6046-3FC3A7620AFD}"/>
              </a:ext>
            </a:extLst>
          </p:cNvPr>
          <p:cNvSpPr txBox="1"/>
          <p:nvPr/>
        </p:nvSpPr>
        <p:spPr>
          <a:xfrm>
            <a:off x="248472" y="1313100"/>
            <a:ext cx="60054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Mechanism (known):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Helium (H</a:t>
            </a:r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e)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 atoms implant in 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He atoms encounter other He atoms and form bubbles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Large He bubbles can eject W atoms to bulk to become self-interstitial atoms (SIAs)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W SIAs </a:t>
            </a:r>
            <a:r>
              <a:rPr lang="en-US" sz="12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can agglomerate into prismatic &lt;111&gt;-dislocation loops and annihilate on the surface, making a flat surface wavelike.</a:t>
            </a:r>
            <a:endParaRPr lang="en-US" sz="1200" dirty="0">
              <a:solidFill>
                <a:srgbClr val="000000"/>
              </a:solidFill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Near-surface He bubbles break and leave craters.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5E9375-451A-3AF5-2146-78A991E3BA48}"/>
              </a:ext>
            </a:extLst>
          </p:cNvPr>
          <p:cNvCxnSpPr>
            <a:cxnSpLocks/>
          </p:cNvCxnSpPr>
          <p:nvPr/>
        </p:nvCxnSpPr>
        <p:spPr>
          <a:xfrm>
            <a:off x="3585173" y="6793903"/>
            <a:ext cx="1530035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CF1823-B9BD-4DBD-A8E6-6B83791E7109}"/>
              </a:ext>
            </a:extLst>
          </p:cNvPr>
          <p:cNvSpPr txBox="1"/>
          <p:nvPr/>
        </p:nvSpPr>
        <p:spPr>
          <a:xfrm>
            <a:off x="6352879" y="1329823"/>
            <a:ext cx="23862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Strain effect (unknown)</a:t>
            </a:r>
          </a:p>
        </p:txBody>
      </p:sp>
    </p:spTree>
    <p:extLst>
      <p:ext uri="{BB962C8B-B14F-4D97-AF65-F5344CB8AC3E}">
        <p14:creationId xmlns:p14="http://schemas.microsoft.com/office/powerpoint/2010/main" val="91662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6F30BF-AA95-8D67-C501-BB54A50EEC4E}"/>
              </a:ext>
            </a:extLst>
          </p:cNvPr>
          <p:cNvSpPr txBox="1"/>
          <p:nvPr/>
        </p:nvSpPr>
        <p:spPr>
          <a:xfrm>
            <a:off x="220083" y="846642"/>
            <a:ext cx="57605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3 sets of MD simulations are performed by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Lammps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codes and visualized by using OVITO.</a:t>
            </a:r>
            <a:endParaRPr lang="en-US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400" b="1" baseline="300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 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B34C2-B44D-1E3A-2859-13C7849F2100}"/>
              </a:ext>
            </a:extLst>
          </p:cNvPr>
          <p:cNvSpPr txBox="1"/>
          <p:nvPr/>
        </p:nvSpPr>
        <p:spPr>
          <a:xfrm>
            <a:off x="220083" y="1610366"/>
            <a:ext cx="5785366" cy="1600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Set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effectLst/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SIA added to the center of the bulk and diffuses to the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Simulation supercell size: 61.5 × 76.1 × 86.6 Å</a:t>
            </a:r>
            <a:r>
              <a:rPr lang="en-US" sz="1400" baseline="300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Different temperatures: 700 K, 850 K, 1000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Different biaxial strain: -0.007 to 0.007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Target: Diffusivity of SIA inside bulk at different temperatures and strains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5 independent simulations for each set of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41ABBB-11A4-1306-43CE-60D08E9C943D}"/>
                  </a:ext>
                </a:extLst>
              </p:cNvPr>
              <p:cNvSpPr txBox="1"/>
              <p:nvPr/>
            </p:nvSpPr>
            <p:spPr>
              <a:xfrm>
                <a:off x="7068115" y="1102508"/>
                <a:ext cx="3246402" cy="3699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cs typeface="Times" panose="02020603050405020304" pitchFamily="18" charset="0"/>
                  </a:rPr>
                  <a:t>Orientation: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11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111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acc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41ABBB-11A4-1306-43CE-60D08E9C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15" y="1102508"/>
                <a:ext cx="3246402" cy="369909"/>
              </a:xfrm>
              <a:prstGeom prst="rect">
                <a:avLst/>
              </a:prstGeom>
              <a:blipFill>
                <a:blip r:embed="rId2"/>
                <a:stretch>
                  <a:fillRect l="-1308" t="-7937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0A55-7B7A-2372-89A0-66D60D127402}"/>
                  </a:ext>
                </a:extLst>
              </p:cNvPr>
              <p:cNvSpPr txBox="1"/>
              <p:nvPr/>
            </p:nvSpPr>
            <p:spPr>
              <a:xfrm>
                <a:off x="220083" y="3177109"/>
                <a:ext cx="5785366" cy="18163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Set 2: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SIA is added to the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acc>
                        <m:r>
                          <a:rPr lang="en-US" sz="1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surface of the bulk and migrates on the surface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Simulation supercell</a:t>
                </a: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 size</a:t>
                </a: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: </a:t>
                </a: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61.5 × 76.1 × 86.6 Å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Different temperatures: 1000 K to 1400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Different biaxial strain: -0.008 to 0.008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Target: Diffusivity of SIA on surface at different temperatures and strains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5 independent simulations for each set of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0000"/>
                  </a:solidFill>
                  <a:latin typeface="Times" panose="02020603050405020304" pitchFamily="18" charset="0"/>
                  <a:ea typeface="SimSun" panose="02010600030101010101" pitchFamily="2" charset="-122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C0A55-7B7A-2372-89A0-66D60D127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83" y="3177109"/>
                <a:ext cx="5785366" cy="1816331"/>
              </a:xfrm>
              <a:prstGeom prst="rect">
                <a:avLst/>
              </a:prstGeom>
              <a:blipFill>
                <a:blip r:embed="rId3"/>
                <a:stretch>
                  <a:fillRect l="-316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4F584B-761D-1D73-3AEE-0ED2AE0AAB2B}"/>
                  </a:ext>
                </a:extLst>
              </p:cNvPr>
              <p:cNvSpPr txBox="1"/>
              <p:nvPr/>
            </p:nvSpPr>
            <p:spPr>
              <a:xfrm>
                <a:off x="220083" y="4742785"/>
                <a:ext cx="5785366" cy="1385444"/>
              </a:xfrm>
              <a:prstGeom prst="rect">
                <a:avLst/>
              </a:prstGeom>
              <a:solidFill>
                <a:srgbClr val="CAACCF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/>
                </a:lvl1pPr>
              </a:lstStyle>
              <a:p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Set 3: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a SIA to the bulk randomly Every 200 </a:t>
                </a:r>
                <a:r>
                  <a:rPr lang="en-US" sz="1400" dirty="0" err="1">
                    <a:latin typeface="Times" panose="02020603050405020304" pitchFamily="18" charset="0"/>
                    <a:cs typeface="Times" panose="02020603050405020304" pitchFamily="18" charset="0"/>
                  </a:rPr>
                  <a:t>ps</a:t>
                </a:r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Simulation supercell</a:t>
                </a:r>
                <a:r>
                  <a:rPr lang="en-US" sz="14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 size</a:t>
                </a: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: 123.0 × 152.2 × 86.6 Å3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Temperature: 1000 </a:t>
                </a:r>
                <a:r>
                  <a:rPr lang="en-US" altLang="zh-CN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Different biaxial strain: -0.008 to 0.008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Target: morphological evolution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  <m:acc>
                          <m:accPr>
                            <m:chr m:val="̅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a:rPr lang="en-US" sz="1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urface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4F584B-761D-1D73-3AEE-0ED2AE0AA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83" y="4742785"/>
                <a:ext cx="5785366" cy="1385444"/>
              </a:xfrm>
              <a:prstGeom prst="rect">
                <a:avLst/>
              </a:prstGeom>
              <a:blipFill>
                <a:blip r:embed="rId4"/>
                <a:stretch>
                  <a:fillRect l="-316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3737DF-672A-668F-9288-64BDB9E123F6}"/>
                  </a:ext>
                </a:extLst>
              </p:cNvPr>
              <p:cNvSpPr txBox="1"/>
              <p:nvPr/>
            </p:nvSpPr>
            <p:spPr>
              <a:xfrm>
                <a:off x="7136079" y="3269725"/>
                <a:ext cx="3563027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Γ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𝜀𝛺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3737DF-672A-668F-9288-64BDB9E12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079" y="3269725"/>
                <a:ext cx="3563027" cy="641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DC084A-13FA-21D8-244D-EC68BD23F918}"/>
                  </a:ext>
                </a:extLst>
              </p:cNvPr>
              <p:cNvSpPr txBox="1"/>
              <p:nvPr/>
            </p:nvSpPr>
            <p:spPr>
              <a:xfrm>
                <a:off x="6763620" y="1627683"/>
                <a:ext cx="2000123" cy="628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𝑆𝐼𝐴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DC084A-13FA-21D8-244D-EC68BD23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20" y="1627683"/>
                <a:ext cx="2000123" cy="628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888E83-5457-3D4B-F222-28789C32F28E}"/>
                  </a:ext>
                </a:extLst>
              </p:cNvPr>
              <p:cNvSpPr txBox="1"/>
              <p:nvPr/>
            </p:nvSpPr>
            <p:spPr>
              <a:xfrm>
                <a:off x="7201583" y="2239236"/>
                <a:ext cx="34320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: the most probable time for a diffusing particle to reach a point in space from a given origin in 1D</a:t>
                </a:r>
              </a:p>
              <a:p>
                <a14:m>
                  <m:oMath xmlns:m="http://schemas.openxmlformats.org/officeDocument/2006/math">
                    <m:r>
                      <a:rPr lang="en-US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</a:t>
                </a:r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travel distance of SIAs (4.4 nm in this simulation)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𝑆𝐼𝐴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36967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</a:t>
                </a:r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diffusivity of SIA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888E83-5457-3D4B-F222-28789C32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83" y="2239236"/>
                <a:ext cx="3432018" cy="1015663"/>
              </a:xfrm>
              <a:prstGeom prst="rect">
                <a:avLst/>
              </a:prstGeom>
              <a:blipFill>
                <a:blip r:embed="rId7"/>
                <a:stretch>
                  <a:fillRect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80FF71-7185-FA7D-76A4-384B0C982F56}"/>
                  </a:ext>
                </a:extLst>
              </p:cNvPr>
              <p:cNvSpPr txBox="1"/>
              <p:nvPr/>
            </p:nvSpPr>
            <p:spPr>
              <a:xfrm>
                <a:off x="7208091" y="3967225"/>
                <a:ext cx="17095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: jumping distance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</a:t>
                </a:r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diffuse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: activation stress</a:t>
                </a:r>
              </a:p>
              <a:p>
                <a14:m>
                  <m:oMath xmlns:m="http://schemas.openxmlformats.org/officeDocument/2006/math">
                    <m:r>
                      <a:rPr lang="en-US" sz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: applied stress tensor</a:t>
                </a:r>
              </a:p>
              <a:p>
                <a14:m>
                  <m:oMath xmlns:m="http://schemas.openxmlformats.org/officeDocument/2006/math">
                    <m:r>
                      <a:rPr 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𝛺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: atomic volume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80FF71-7185-FA7D-76A4-384B0C982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091" y="3967225"/>
                <a:ext cx="1709501" cy="1015663"/>
              </a:xfrm>
              <a:prstGeom prst="rect">
                <a:avLst/>
              </a:prstGeom>
              <a:blipFill>
                <a:blip r:embed="rId8"/>
                <a:stretch>
                  <a:fillRect t="-602"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49A5F0-B80C-FA28-E8BF-C59F591749D1}"/>
                  </a:ext>
                </a:extLst>
              </p:cNvPr>
              <p:cNvSpPr txBox="1"/>
              <p:nvPr/>
            </p:nvSpPr>
            <p:spPr>
              <a:xfrm>
                <a:off x="6999888" y="5071080"/>
                <a:ext cx="3699218" cy="728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i="1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0">
                          <a:latin typeface="Cambria Math" panose="02040503050406030204" pitchFamily="18" charset="0"/>
                        </a:rPr>
                        <m:t>𝑆𝑅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sz="1400" i="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49A5F0-B80C-FA28-E8BF-C59F59174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888" y="5071080"/>
                <a:ext cx="3699218" cy="7288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816F93-0A31-DC3D-6CB5-9EFFD7FF8C20}"/>
                  </a:ext>
                </a:extLst>
              </p:cNvPr>
              <p:cNvSpPr txBox="1"/>
              <p:nvPr/>
            </p:nvSpPr>
            <p:spPr>
              <a:xfrm>
                <a:off x="7250888" y="5799934"/>
                <a:ext cx="1623906" cy="46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i="1">
                    <a:solidFill>
                      <a:srgbClr val="000000"/>
                    </a:solidFill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SR: surface roughness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i="0" dirty="0">
                    <a:latin typeface="Times" panose="02020603050405020304" pitchFamily="18" charset="0"/>
                    <a:cs typeface="Times" panose="02020603050405020304" pitchFamily="18" charset="0"/>
                  </a:rPr>
                  <a:t>: average height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816F93-0A31-DC3D-6CB5-9EFFD7FF8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888" y="5799934"/>
                <a:ext cx="1623906" cy="465769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39749487-1204-EB06-E3D5-69DE1F3B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43"/>
            <a:ext cx="10515600" cy="697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Methodologies for Project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8363D-ADF9-1D5C-0656-E6FAF1B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16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C6110-90BA-BC74-D4D2-884A05573C43}"/>
              </a:ext>
            </a:extLst>
          </p:cNvPr>
          <p:cNvCxnSpPr>
            <a:cxnSpLocks/>
          </p:cNvCxnSpPr>
          <p:nvPr/>
        </p:nvCxnSpPr>
        <p:spPr>
          <a:xfrm>
            <a:off x="3585173" y="6793903"/>
            <a:ext cx="1557195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9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54574B1-9908-9EF1-9B02-E51A4B8B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Preliminary Results of Project 1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8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8B416-9E3C-CA0F-B05F-55E2FCAB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17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E9E891A-BBC1-28C5-4295-9D484288D6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-33" t="837" r="33" b="532"/>
          <a:stretch/>
        </p:blipFill>
        <p:spPr>
          <a:xfrm>
            <a:off x="45576" y="1343457"/>
            <a:ext cx="3541713" cy="4351338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9766137E-B260-6736-A36F-94C2F0DF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434" y="1209730"/>
            <a:ext cx="3085116" cy="3390610"/>
          </a:xfrm>
          <a:prstGeom prst="rect">
            <a:avLst/>
          </a:prstGeo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4ED549F-4BF7-CA6E-9984-22E46B1EA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" r="401"/>
          <a:stretch/>
        </p:blipFill>
        <p:spPr>
          <a:xfrm>
            <a:off x="4056559" y="4614029"/>
            <a:ext cx="2967598" cy="1669273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53D6255-248E-5C76-5E04-898FF4A3C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615" y="1333959"/>
            <a:ext cx="3761268" cy="222386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B8968E-2082-69C5-7767-B639E88A9C6C}"/>
              </a:ext>
            </a:extLst>
          </p:cNvPr>
          <p:cNvCxnSpPr>
            <a:cxnSpLocks/>
          </p:cNvCxnSpPr>
          <p:nvPr/>
        </p:nvCxnSpPr>
        <p:spPr>
          <a:xfrm>
            <a:off x="3734471" y="1102913"/>
            <a:ext cx="0" cy="508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29D9A1-A1FA-9F1D-1C3B-84FD3182E32D}"/>
              </a:ext>
            </a:extLst>
          </p:cNvPr>
          <p:cNvCxnSpPr>
            <a:cxnSpLocks/>
          </p:cNvCxnSpPr>
          <p:nvPr/>
        </p:nvCxnSpPr>
        <p:spPr>
          <a:xfrm>
            <a:off x="7303891" y="1051706"/>
            <a:ext cx="0" cy="5087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E229B9-C398-07C2-91E7-513E9C62E4F2}"/>
              </a:ext>
            </a:extLst>
          </p:cNvPr>
          <p:cNvSpPr txBox="1"/>
          <p:nvPr/>
        </p:nvSpPr>
        <p:spPr>
          <a:xfrm>
            <a:off x="534545" y="812696"/>
            <a:ext cx="279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SIA in the center of the bulk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A541B-2C1A-E06D-0162-663626120D3B}"/>
                  </a:ext>
                </a:extLst>
              </p:cNvPr>
              <p:cNvSpPr txBox="1"/>
              <p:nvPr/>
            </p:nvSpPr>
            <p:spPr>
              <a:xfrm>
                <a:off x="4379187" y="826132"/>
                <a:ext cx="2558457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SIA on </a:t>
                </a:r>
                <a:r>
                  <a:rPr 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acc>
                        <m: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 surface </a:t>
                </a:r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A541B-2C1A-E06D-0162-663626120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87" y="826132"/>
                <a:ext cx="2558457" cy="369909"/>
              </a:xfrm>
              <a:prstGeom prst="rect">
                <a:avLst/>
              </a:prstGeom>
              <a:blipFill>
                <a:blip r:embed="rId6"/>
                <a:stretch>
                  <a:fillRect l="-1905" t="-10000" r="-11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841B3E1-9E3D-FCF4-694E-04425CCB36B3}"/>
              </a:ext>
            </a:extLst>
          </p:cNvPr>
          <p:cNvSpPr txBox="1"/>
          <p:nvPr/>
        </p:nvSpPr>
        <p:spPr>
          <a:xfrm>
            <a:off x="8365402" y="867040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Surface morphology changes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7377F-D2F2-8589-0D5C-D4D33BD9BA62}"/>
              </a:ext>
            </a:extLst>
          </p:cNvPr>
          <p:cNvSpPr txBox="1"/>
          <p:nvPr/>
        </p:nvSpPr>
        <p:spPr>
          <a:xfrm>
            <a:off x="7528588" y="3873020"/>
            <a:ext cx="4325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New knowledge generated during Project 1: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Compressive strain increases the diffusivity of the 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High temperature increases the diffusivity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Effect of strain on morphology change is complicated, not only depending on the strain but also the number of SIAs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07CD4-797B-2765-0CCA-CDBF6F8FE7F5}"/>
              </a:ext>
            </a:extLst>
          </p:cNvPr>
          <p:cNvCxnSpPr>
            <a:cxnSpLocks/>
          </p:cNvCxnSpPr>
          <p:nvPr/>
        </p:nvCxnSpPr>
        <p:spPr>
          <a:xfrm>
            <a:off x="3585173" y="6793903"/>
            <a:ext cx="1575302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02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A77140B-8882-3CAF-3423-30E5B6D3640B}"/>
              </a:ext>
            </a:extLst>
          </p:cNvPr>
          <p:cNvSpPr txBox="1"/>
          <p:nvPr/>
        </p:nvSpPr>
        <p:spPr>
          <a:xfrm>
            <a:off x="561870" y="1782326"/>
            <a:ext cx="4779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Irradiation 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introduces vacancies in the W bulk.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Vacancies accumulate and form voids which are obstacles to dislocation gliding and contribute to hardening.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324F34-CA6F-CC76-72A8-C1867C49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06" y="76822"/>
            <a:ext cx="10515600" cy="13896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Project 2: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Understanding the Rate of Edge Dislocation Escape from a Void in bcc Tungsten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8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90EE4-01CF-0D51-77AE-46CDDCE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18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EA566812-7EBF-22B5-21D5-C876FB4028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61870" y="2853518"/>
            <a:ext cx="4559690" cy="2321162"/>
          </a:xfrm>
          <a:prstGeom prst="rect">
            <a:avLst/>
          </a:prstGeom>
        </p:spPr>
      </p:pic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3E6C8D8B-2325-309D-47BC-439FDDB6B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095" y="1669995"/>
            <a:ext cx="5396399" cy="30793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AB04D0-861F-49F4-9135-BF2979774444}"/>
              </a:ext>
            </a:extLst>
          </p:cNvPr>
          <p:cNvSpPr txBox="1"/>
          <p:nvPr/>
        </p:nvSpPr>
        <p:spPr>
          <a:xfrm>
            <a:off x="769506" y="5238776"/>
            <a:ext cx="38122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i="0">
                <a:solidFill>
                  <a:srgbClr val="333333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b="0" dirty="0">
                <a:latin typeface="Times" panose="02020603050405020304" pitchFamily="18" charset="0"/>
                <a:cs typeface="Times" panose="02020603050405020304" pitchFamily="18" charset="0"/>
              </a:rPr>
              <a:t>Edge dislocation pinned by a void and breakthrough under stress </a:t>
            </a:r>
            <a:r>
              <a:rPr lang="en-US" b="0" baseline="30000" dirty="0">
                <a:latin typeface="Times" panose="02020603050405020304" pitchFamily="18" charset="0"/>
                <a:cs typeface="Times" panose="02020603050405020304" pitchFamily="18" charset="0"/>
              </a:rPr>
              <a:t>[1]</a:t>
            </a:r>
            <a:endParaRPr lang="en-US" b="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b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531AB-2812-5B82-C247-0C49EF7A912C}"/>
              </a:ext>
            </a:extLst>
          </p:cNvPr>
          <p:cNvSpPr txBox="1"/>
          <p:nvPr/>
        </p:nvSpPr>
        <p:spPr>
          <a:xfrm>
            <a:off x="6396610" y="5054924"/>
            <a:ext cx="4405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i="0">
                <a:solidFill>
                  <a:srgbClr val="333333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b="0" dirty="0" err="1">
                <a:latin typeface="Times" panose="02020603050405020304" pitchFamily="18" charset="0"/>
                <a:cs typeface="Times" panose="02020603050405020304" pitchFamily="18" charset="0"/>
              </a:rPr>
              <a:t>Superjog</a:t>
            </a:r>
            <a:r>
              <a:rPr lang="en-US" b="0" dirty="0">
                <a:latin typeface="Times" panose="02020603050405020304" pitchFamily="18" charset="0"/>
                <a:cs typeface="Times" panose="02020603050405020304" pitchFamily="18" charset="0"/>
              </a:rPr>
              <a:t> on a dislocation line after it was released from the 6 nm void in W </a:t>
            </a:r>
            <a:r>
              <a:rPr lang="en-US" b="0" baseline="30000" dirty="0">
                <a:latin typeface="Times" panose="02020603050405020304" pitchFamily="18" charset="0"/>
                <a:cs typeface="Times" panose="02020603050405020304" pitchFamily="18" charset="0"/>
              </a:rPr>
              <a:t>[2]</a:t>
            </a:r>
            <a:endParaRPr lang="en-US" b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5C4DD5BA-2575-1EBA-DEA8-82ABB9A3C09E}"/>
              </a:ext>
            </a:extLst>
          </p:cNvPr>
          <p:cNvSpPr txBox="1">
            <a:spLocks/>
          </p:cNvSpPr>
          <p:nvPr/>
        </p:nvSpPr>
        <p:spPr>
          <a:xfrm>
            <a:off x="135802" y="6019249"/>
            <a:ext cx="800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Osetsky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Y.N. Atomic-scale mechanisms of void strengthening in tungsten. Tungsten 3, 65–71 (2021).</a:t>
            </a:r>
          </a:p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[2] P. Yu, G Liu, K. Wu, Y. Cui, G. Zhao, Y. Shen, Exploring the effects of the sheared voids on the hardening of tungsten using atomistic simulations, J.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Nucl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. Mater. 562 (2022) 153548.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42A76B-1B19-C883-CDB4-6B27D05AA44E}"/>
              </a:ext>
            </a:extLst>
          </p:cNvPr>
          <p:cNvCxnSpPr>
            <a:cxnSpLocks/>
          </p:cNvCxnSpPr>
          <p:nvPr/>
        </p:nvCxnSpPr>
        <p:spPr>
          <a:xfrm>
            <a:off x="5187636" y="6775797"/>
            <a:ext cx="1702051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25DD31-DEEA-4E06-2DD4-AB5B74E97D93}"/>
              </a:ext>
            </a:extLst>
          </p:cNvPr>
          <p:cNvSpPr txBox="1"/>
          <p:nvPr/>
        </p:nvSpPr>
        <p:spPr>
          <a:xfrm>
            <a:off x="561870" y="1425610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Previous research has revealed: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827B0-4256-1715-843B-CBF18D3630DD}"/>
              </a:ext>
            </a:extLst>
          </p:cNvPr>
          <p:cNvSpPr txBox="1"/>
          <p:nvPr/>
        </p:nvSpPr>
        <p:spPr>
          <a:xfrm>
            <a:off x="5863558" y="5591025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How does absorption contribute to irradiation hardening?</a:t>
            </a:r>
          </a:p>
        </p:txBody>
      </p:sp>
    </p:spTree>
    <p:extLst>
      <p:ext uri="{BB962C8B-B14F-4D97-AF65-F5344CB8AC3E}">
        <p14:creationId xmlns:p14="http://schemas.microsoft.com/office/powerpoint/2010/main" val="255054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34D4C01-F663-4B59-8111-70DEDD0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95425"/>
              </p:ext>
            </p:extLst>
          </p:nvPr>
        </p:nvGraphicFramePr>
        <p:xfrm>
          <a:off x="5510542" y="1474322"/>
          <a:ext cx="6292159" cy="421207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68714">
                  <a:extLst>
                    <a:ext uri="{9D8B030D-6E8A-4147-A177-3AD203B41FA5}">
                      <a16:colId xmlns:a16="http://schemas.microsoft.com/office/drawing/2014/main" val="1029654086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3603654526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2066918804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582133716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3197221205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3044403982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913519203"/>
                    </a:ext>
                  </a:extLst>
                </a:gridCol>
                <a:gridCol w="617635">
                  <a:extLst>
                    <a:ext uri="{9D8B030D-6E8A-4147-A177-3AD203B41FA5}">
                      <a16:colId xmlns:a16="http://schemas.microsoft.com/office/drawing/2014/main" val="2970279993"/>
                    </a:ext>
                  </a:extLst>
                </a:gridCol>
              </a:tblGrid>
              <a:tr h="577901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Radius of void(nm) /number of vacancies in void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 gridSpan="7"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600" b="0" dirty="0">
                          <a:effectLst/>
                          <a:latin typeface="Times" pitchFamily="2" charset="0"/>
                        </a:rPr>
                        <a:t>Temperature (K)</a:t>
                      </a:r>
                      <a:endParaRPr lang="en-US" sz="18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34778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0.22/ 3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1100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1300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1922208946"/>
                  </a:ext>
                </a:extLst>
              </a:tr>
              <a:tr h="45559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0.3/ 5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marL="0" indent="228600" algn="l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sz="1050" b="0" kern="1200" dirty="0">
                          <a:solidFill>
                            <a:schemeClr val="dk1"/>
                          </a:solidFill>
                          <a:effectLst/>
                          <a:latin typeface="Times" pitchFamily="2" charset="0"/>
                        </a:rPr>
                        <a:t>1100</a:t>
                      </a:r>
                      <a:endParaRPr lang="en-US" sz="1050" b="0" i="0" kern="1200" dirty="0">
                        <a:solidFill>
                          <a:schemeClr val="dk1"/>
                        </a:solidFill>
                        <a:effectLst/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1300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857040640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0.335/ 10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1300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1500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1600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548240483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0.35/ 13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1500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1600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1700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1800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1900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617142666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0.38/ 15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1600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1700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1800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1900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766389059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0.4/ 20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1800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1900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2100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3865581113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0.5/ 34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2100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2300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1291869027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pPr indent="228600" algn="ctr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0.6/ 58 vacancies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2000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2100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2200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2300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200000"/>
                        </a:lnSpc>
                      </a:pPr>
                      <a:r>
                        <a:rPr lang="en-US" sz="1050" b="0" dirty="0">
                          <a:effectLst/>
                          <a:latin typeface="Times" pitchFamily="2" charset="0"/>
                        </a:rPr>
                        <a:t>2400</a:t>
                      </a:r>
                      <a:endParaRPr lang="en-US" sz="1100" dirty="0">
                        <a:effectLst/>
                        <a:latin typeface="Times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50" b="0" i="0" dirty="0">
                        <a:effectLst/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58875" marR="58875" marT="0" marB="0" anchor="b"/>
                </a:tc>
                <a:extLst>
                  <a:ext uri="{0D108BD9-81ED-4DB2-BD59-A6C34878D82A}">
                    <a16:rowId xmlns:a16="http://schemas.microsoft.com/office/drawing/2014/main" val="18513189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F757BD-061E-9FA8-3CEC-10B92F2EB606}"/>
                  </a:ext>
                </a:extLst>
              </p:cNvPr>
              <p:cNvSpPr txBox="1"/>
              <p:nvPr/>
            </p:nvSpPr>
            <p:spPr>
              <a:xfrm>
                <a:off x="389299" y="1386485"/>
                <a:ext cx="4798337" cy="49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" panose="02020603050405020304" pitchFamily="18" charset="0"/>
                    <a:cs typeface="Times" panose="02020603050405020304" pitchFamily="18" charset="0"/>
                  </a:rPr>
                  <a:t>MD simulations will be done using LAMMPS codes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Simulation details: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BCC system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anose="02020603050405020304" pitchFamily="18" charset="0"/>
                    <a:cs typeface="Times" panose="02020603050405020304" pitchFamily="18" charset="0"/>
                  </a:rPr>
                  <a:t>Orientation: </a:t>
                </a:r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accPr>
                      <m:e>
                        <m:r>
                          <a:rPr lang="en-US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 1 1], [1</a:t>
                </a:r>
                <a:r>
                  <a:rPr lang="en-US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e>
                    </m:acc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0], [1 1 2]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Edge dislocation with Burgers vector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[-1 1 1] is placed in the center of the system with the dislocation tangent to the z-direction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effectLst/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A spherical cluster of atoms is deleted to form a void at the center of the dislocation line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Radius of the void and temperature are 2 key parameters in this project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  <a:latin typeface="Times" panose="02020603050405020304" pitchFamily="18" charset="0"/>
                    <a:ea typeface="SimSun" panose="02010600030101010101" pitchFamily="2" charset="-122"/>
                    <a:cs typeface="Times" panose="02020603050405020304" pitchFamily="18" charset="0"/>
                  </a:rPr>
                  <a:t>5 independent simulations for each set of parameters</a:t>
                </a:r>
                <a:endParaRPr lang="en-US" dirty="0">
                  <a:solidFill>
                    <a:srgbClr val="000000"/>
                  </a:solidFill>
                  <a:latin typeface="Times" panose="02020603050405020304" pitchFamily="18" charset="0"/>
                  <a:ea typeface="SimSun" panose="02010600030101010101" pitchFamily="2" charset="-122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F757BD-061E-9FA8-3CEC-10B92F2E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9" y="1386485"/>
                <a:ext cx="4798337" cy="4916026"/>
              </a:xfrm>
              <a:prstGeom prst="rect">
                <a:avLst/>
              </a:prstGeom>
              <a:blipFill>
                <a:blip r:embed="rId2"/>
                <a:stretch>
                  <a:fillRect l="-889" t="-620" r="-7878" b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B118F78-9C1F-76E4-B192-34336210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15" y="191981"/>
            <a:ext cx="10515600" cy="543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Methodology for Project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4F0D1-7D13-72D2-2809-F94BA13A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19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1EE4C8-76BC-19A2-F7E3-59F3360F1FED}"/>
              </a:ext>
            </a:extLst>
          </p:cNvPr>
          <p:cNvCxnSpPr>
            <a:cxnSpLocks/>
          </p:cNvCxnSpPr>
          <p:nvPr/>
        </p:nvCxnSpPr>
        <p:spPr>
          <a:xfrm>
            <a:off x="5187636" y="6793903"/>
            <a:ext cx="1720158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10F0C0-D602-3B16-405E-4EF05FAECADA}"/>
              </a:ext>
            </a:extLst>
          </p:cNvPr>
          <p:cNvSpPr txBox="1"/>
          <p:nvPr/>
        </p:nvSpPr>
        <p:spPr>
          <a:xfrm>
            <a:off x="2172832" y="876075"/>
            <a:ext cx="10447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 stress</a:t>
            </a:r>
          </a:p>
        </p:txBody>
      </p:sp>
    </p:spTree>
    <p:extLst>
      <p:ext uri="{BB962C8B-B14F-4D97-AF65-F5344CB8AC3E}">
        <p14:creationId xmlns:p14="http://schemas.microsoft.com/office/powerpoint/2010/main" val="358929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C3BC6B4-6CB8-62CC-A5F0-CCE0C5A4266B}"/>
              </a:ext>
            </a:extLst>
          </p:cNvPr>
          <p:cNvSpPr/>
          <p:nvPr/>
        </p:nvSpPr>
        <p:spPr>
          <a:xfrm>
            <a:off x="6858000" y="1037238"/>
            <a:ext cx="5066522" cy="3096224"/>
          </a:xfrm>
          <a:prstGeom prst="ellipse">
            <a:avLst/>
          </a:prstGeom>
          <a:solidFill>
            <a:srgbClr val="CAAC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2:   Design and Develop a Novel Tungsten-Based High-Entropy Alloy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7B3888-60F9-0857-0AB9-B86A00AA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3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Dissertation research objectives</a:t>
            </a:r>
            <a:br>
              <a:rPr lang="en-US" sz="2800" b="1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sz="28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68090-AD40-A324-BD88-F33DD77D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C95D2E-FCAF-6B17-6C5C-1EEF563340C9}"/>
              </a:ext>
            </a:extLst>
          </p:cNvPr>
          <p:cNvCxnSpPr/>
          <p:nvPr/>
        </p:nvCxnSpPr>
        <p:spPr>
          <a:xfrm>
            <a:off x="199176" y="6793903"/>
            <a:ext cx="173826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CD5BEC-EBB0-BEA7-EFC3-C819A62ADEE6}"/>
              </a:ext>
            </a:extLst>
          </p:cNvPr>
          <p:cNvSpPr/>
          <p:nvPr/>
        </p:nvSpPr>
        <p:spPr>
          <a:xfrm>
            <a:off x="130630" y="1212980"/>
            <a:ext cx="6484774" cy="483325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Thrust 1:  Study the irradiation effects in pure tungsten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Strain Effects on the Diffusion Properties of Near-Surface Self-Interstitial Atoms (SIAs) and Adatoms in Tungsten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Rate of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dge Dislocation Escape from a Void in Tungsten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Mobility of Screw Dislocation after Absorbing Vacancies/SIAs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00C7-22F3-5C02-2159-D9BC1F19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32" y="4229451"/>
            <a:ext cx="2563457" cy="1591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1EA75-20FD-C896-8A56-B2AFFAB4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807" y="3429000"/>
            <a:ext cx="1369985" cy="538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DA90C-3F3F-00EE-B2E8-5EF8C403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064" y="1212980"/>
            <a:ext cx="721472" cy="7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5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13C80-1547-2B94-5F3B-5BF7D7F5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20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0BDA3-0C96-0A96-8E91-0032A00B452E}"/>
              </a:ext>
            </a:extLst>
          </p:cNvPr>
          <p:cNvSpPr txBox="1">
            <a:spLocks/>
          </p:cNvSpPr>
          <p:nvPr/>
        </p:nvSpPr>
        <p:spPr>
          <a:xfrm>
            <a:off x="838200" y="324819"/>
            <a:ext cx="10515600" cy="543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Methodology for Project 2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1FCF35F-CA08-5D49-E118-04CE0CF50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3963" r="8186" b="5660"/>
          <a:stretch/>
        </p:blipFill>
        <p:spPr bwMode="auto">
          <a:xfrm>
            <a:off x="1183374" y="2982202"/>
            <a:ext cx="3497329" cy="3197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48A979-8AB4-2A1F-081C-E152A6206DB2}"/>
              </a:ext>
            </a:extLst>
          </p:cNvPr>
          <p:cNvCxnSpPr>
            <a:cxnSpLocks/>
          </p:cNvCxnSpPr>
          <p:nvPr/>
        </p:nvCxnSpPr>
        <p:spPr>
          <a:xfrm>
            <a:off x="5237297" y="6799154"/>
            <a:ext cx="168119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andle&#10;&#10;Description automatically generated">
            <a:extLst>
              <a:ext uri="{FF2B5EF4-FFF2-40B4-BE49-F238E27FC236}">
                <a16:creationId xmlns:a16="http://schemas.microsoft.com/office/drawing/2014/main" id="{04895CF9-3D54-2177-EABA-D534F07A0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3509" r="6485"/>
          <a:stretch/>
        </p:blipFill>
        <p:spPr>
          <a:xfrm>
            <a:off x="7180812" y="2982202"/>
            <a:ext cx="3096781" cy="3266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17F930-2E91-C3BE-874D-91792B386DCB}"/>
              </a:ext>
            </a:extLst>
          </p:cNvPr>
          <p:cNvSpPr txBox="1"/>
          <p:nvPr/>
        </p:nvSpPr>
        <p:spPr>
          <a:xfrm>
            <a:off x="1084540" y="985372"/>
            <a:ext cx="10269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2 escaping mechanisms: Fully absorb &amp; partially absorb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account for the number of steps between the first step and the step when the void has been fully absorbed or there is no interaction between dislocation and void.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Number of steps            Simulation time            Escaping rate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5EC42F-24B4-8906-B7F4-F5E64A34687E}"/>
              </a:ext>
            </a:extLst>
          </p:cNvPr>
          <p:cNvCxnSpPr/>
          <p:nvPr/>
        </p:nvCxnSpPr>
        <p:spPr>
          <a:xfrm>
            <a:off x="2824682" y="2290527"/>
            <a:ext cx="452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E98E35-918C-BD38-D574-4BE2C3B6AA56}"/>
              </a:ext>
            </a:extLst>
          </p:cNvPr>
          <p:cNvCxnSpPr/>
          <p:nvPr/>
        </p:nvCxnSpPr>
        <p:spPr>
          <a:xfrm>
            <a:off x="4955131" y="2279964"/>
            <a:ext cx="452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2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2CC426-D836-BC8D-59BD-2C93DBA958FF}"/>
              </a:ext>
            </a:extLst>
          </p:cNvPr>
          <p:cNvGrpSpPr/>
          <p:nvPr/>
        </p:nvGrpSpPr>
        <p:grpSpPr>
          <a:xfrm>
            <a:off x="2260509" y="1423113"/>
            <a:ext cx="7634768" cy="4759024"/>
            <a:chOff x="2796804" y="1427502"/>
            <a:chExt cx="7634768" cy="4759024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62E00C08-7F26-CB1D-9C8F-6772D7BDE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" t="1886" r="2244" b="1718"/>
            <a:stretch/>
          </p:blipFill>
          <p:spPr bwMode="auto">
            <a:xfrm>
              <a:off x="2796804" y="1925149"/>
              <a:ext cx="3497329" cy="266335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C89AB783-DD3F-DF57-48EA-00805FB11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8"/>
            <a:stretch/>
          </p:blipFill>
          <p:spPr bwMode="auto">
            <a:xfrm>
              <a:off x="6436852" y="1901824"/>
              <a:ext cx="3592788" cy="271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C9172CC-CBDA-C4C9-7C90-1B9BCA163F32}"/>
                    </a:ext>
                  </a:extLst>
                </p:cNvPr>
                <p:cNvSpPr txBox="1"/>
                <p:nvPr/>
              </p:nvSpPr>
              <p:spPr>
                <a:xfrm>
                  <a:off x="3365279" y="4608783"/>
                  <a:ext cx="3489091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𝑎𝑅</m:t>
                            </m:r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𝑐𝑅</m:t>
                                        </m:r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C9172CC-CBDA-C4C9-7C90-1B9BCA163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79" y="4608783"/>
                  <a:ext cx="3489091" cy="7146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3430AF-A49B-1E86-8690-649F03536C9A}"/>
                    </a:ext>
                  </a:extLst>
                </p:cNvPr>
                <p:cNvSpPr txBox="1"/>
                <p:nvPr/>
              </p:nvSpPr>
              <p:spPr>
                <a:xfrm>
                  <a:off x="3365279" y="5308239"/>
                  <a:ext cx="7066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>
                      <a:solidFill>
                        <a:srgbClr val="000000"/>
                      </a:solidFill>
                      <a:effectLst/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a = </a:t>
                  </a:r>
                  <a:r>
                    <a:rPr lang="en-US" dirty="0">
                      <a:solidFill>
                        <a:srgbClr val="000000"/>
                      </a:solidFill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0.59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Å</m:t>
                      </m:r>
                    </m:oMath>
                  </a14:m>
                  <a:r>
                    <a:rPr lang="en-US" baseline="30000" dirty="0">
                      <a:solidFill>
                        <a:srgbClr val="000000"/>
                      </a:solidFill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-1</a:t>
                  </a:r>
                  <a:r>
                    <a:rPr lang="en-US" dirty="0">
                      <a:solidFill>
                        <a:srgbClr val="000000"/>
                      </a:solidFill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ps</a:t>
                  </a:r>
                  <a:r>
                    <a:rPr lang="en-US" baseline="30000" dirty="0">
                      <a:solidFill>
                        <a:srgbClr val="000000"/>
                      </a:solidFill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-1</a:t>
                  </a:r>
                  <a:r>
                    <a:rPr lang="en-US" sz="1800" dirty="0">
                      <a:solidFill>
                        <a:srgbClr val="000000"/>
                      </a:solidFill>
                      <a:effectLst/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, b = </a:t>
                  </a:r>
                  <a14:m>
                    <m:oMath xmlns:m="http://schemas.openxmlformats.org/officeDocument/2006/math">
                      <m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9.36×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p>
                      </m:sSup>
                    </m:oMath>
                  </a14:m>
                  <a:r>
                    <a:rPr lang="en-US" sz="1800" dirty="0">
                      <a:solidFill>
                        <a:srgbClr val="000000"/>
                      </a:solidFill>
                      <a:effectLst/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 ps</a:t>
                  </a:r>
                  <a:r>
                    <a:rPr lang="en-US" baseline="30000" dirty="0">
                      <a:solidFill>
                        <a:srgbClr val="000000"/>
                      </a:solidFill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-1</a:t>
                  </a:r>
                  <a:r>
                    <a:rPr lang="en-US" sz="1800" dirty="0">
                      <a:solidFill>
                        <a:srgbClr val="000000"/>
                      </a:solidFill>
                      <a:effectLst/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, c = 0.28 (eV/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m:t>Å</m:t>
                      </m:r>
                    </m:oMath>
                  </a14:m>
                  <a:r>
                    <a:rPr lang="en-US" sz="1800" dirty="0">
                      <a:solidFill>
                        <a:srgbClr val="000000"/>
                      </a:solidFill>
                      <a:effectLst/>
                      <a:latin typeface="Times" panose="02020603050405020304" pitchFamily="18" charset="0"/>
                      <a:ea typeface="SimSun" panose="02010600030101010101" pitchFamily="2" charset="-122"/>
                      <a:cs typeface="Times" panose="02020603050405020304" pitchFamily="18" charset="0"/>
                    </a:rPr>
                    <a:t>) , and d = -0.03 (eV)</a:t>
                  </a:r>
                  <a:endParaRPr lang="en-US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3430AF-A49B-1E86-8690-649F03536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79" y="5308239"/>
                  <a:ext cx="706629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9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BADB0C-CF49-BCCC-0844-5C8A1DB5D99A}"/>
                </a:ext>
              </a:extLst>
            </p:cNvPr>
            <p:cNvSpPr txBox="1"/>
            <p:nvPr/>
          </p:nvSpPr>
          <p:spPr>
            <a:xfrm>
              <a:off x="3365279" y="5817194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R</a:t>
              </a:r>
              <a:r>
                <a:rPr lang="en-US" baseline="30000" dirty="0">
                  <a:latin typeface="Times" panose="02020603050405020304" pitchFamily="18" charset="0"/>
                  <a:cs typeface="Times" panose="02020603050405020304" pitchFamily="18" charset="0"/>
                </a:rPr>
                <a:t>2</a:t>
              </a:r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 = 0.723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8BEBF0-E971-C9C7-DCD2-71A7856B4F6E}"/>
                </a:ext>
              </a:extLst>
            </p:cNvPr>
            <p:cNvSpPr txBox="1"/>
            <p:nvPr/>
          </p:nvSpPr>
          <p:spPr>
            <a:xfrm>
              <a:off x="3446927" y="1427502"/>
              <a:ext cx="6222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Escaping rate of different void sizes and at different temperatures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09D0AC11-7631-2A09-9705-2DE9DFFD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9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Project 2 Preliminary Results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r>
              <a:rPr lang="en-US" sz="2000" i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Understanding the Rate of Edge Dislocation Escape from a Void in bcc Tungsten</a:t>
            </a:r>
            <a:endParaRPr lang="en-US" sz="2400" i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BDB1-BBB8-9AE7-BE86-4A0F681E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415A61-6508-8E11-7969-527C8BA81CFB}"/>
              </a:ext>
            </a:extLst>
          </p:cNvPr>
          <p:cNvCxnSpPr>
            <a:cxnSpLocks/>
          </p:cNvCxnSpPr>
          <p:nvPr/>
        </p:nvCxnSpPr>
        <p:spPr>
          <a:xfrm>
            <a:off x="5237297" y="6799154"/>
            <a:ext cx="168119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771D52B6-5B0D-E12E-6D52-132B5B4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07" y="2629985"/>
            <a:ext cx="4572000" cy="28194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6DE086E-A787-61D3-21D2-9D9879A1D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611753"/>
              </p:ext>
            </p:extLst>
          </p:nvPr>
        </p:nvGraphicFramePr>
        <p:xfrm>
          <a:off x="6716162" y="27061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24F6D6-F024-649B-BFA4-EB822C9D3D8F}"/>
              </a:ext>
            </a:extLst>
          </p:cNvPr>
          <p:cNvSpPr txBox="1"/>
          <p:nvPr/>
        </p:nvSpPr>
        <p:spPr>
          <a:xfrm>
            <a:off x="7745818" y="1914260"/>
            <a:ext cx="2993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Result of the pathway ‘</a:t>
            </a:r>
            <a:r>
              <a:rPr lang="en-US" sz="1600" dirty="0">
                <a:solidFill>
                  <a:srgbClr val="00B05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1     2     3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’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189762-7B0F-915B-6B61-26F36DAA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488"/>
            <a:ext cx="10515600" cy="7383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1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Next</a:t>
            </a:r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 Step for Project 2</a:t>
            </a:r>
            <a:b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r>
              <a:rPr lang="en-US" sz="2200" i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Understanding the Rate of Edge Dislocation Escape from a Void in bcc Tungsten</a:t>
            </a:r>
            <a:br>
              <a:rPr lang="en-US" sz="22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8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6B5F52-9E2E-934D-5B06-F659E3C4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22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ACBF19-FA03-F20F-147C-43F585CC1C7B}"/>
              </a:ext>
            </a:extLst>
          </p:cNvPr>
          <p:cNvCxnSpPr>
            <a:cxnSpLocks/>
          </p:cNvCxnSpPr>
          <p:nvPr/>
        </p:nvCxnSpPr>
        <p:spPr>
          <a:xfrm>
            <a:off x="5205990" y="6788007"/>
            <a:ext cx="168119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E929ED-1D39-57E8-7037-A5F78F554401}"/>
              </a:ext>
            </a:extLst>
          </p:cNvPr>
          <p:cNvSpPr txBox="1"/>
          <p:nvPr/>
        </p:nvSpPr>
        <p:spPr>
          <a:xfrm>
            <a:off x="869133" y="1914260"/>
            <a:ext cx="48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Finishing the map of activation energy for each pathway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22332-514D-2E78-1172-202D387D33C3}"/>
              </a:ext>
            </a:extLst>
          </p:cNvPr>
          <p:cNvSpPr txBox="1"/>
          <p:nvPr/>
        </p:nvSpPr>
        <p:spPr>
          <a:xfrm>
            <a:off x="1331705" y="1277816"/>
            <a:ext cx="942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" panose="02020603050405020304" pitchFamily="18" charset="0"/>
                <a:cs typeface="Times" panose="02020603050405020304" pitchFamily="18" charset="0"/>
              </a:rPr>
              <a:t>The analysis of the potential energy landscape for a vacancy to diffuse when located near a dislocation jog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45816D-5745-E4B0-7223-D501D2D8B234}"/>
              </a:ext>
            </a:extLst>
          </p:cNvPr>
          <p:cNvCxnSpPr>
            <a:cxnSpLocks/>
          </p:cNvCxnSpPr>
          <p:nvPr/>
        </p:nvCxnSpPr>
        <p:spPr>
          <a:xfrm>
            <a:off x="9841116" y="2082297"/>
            <a:ext cx="21728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E8B8F6-F9DB-F042-5AB9-295A80DE492C}"/>
              </a:ext>
            </a:extLst>
          </p:cNvPr>
          <p:cNvCxnSpPr>
            <a:cxnSpLocks/>
          </p:cNvCxnSpPr>
          <p:nvPr/>
        </p:nvCxnSpPr>
        <p:spPr>
          <a:xfrm>
            <a:off x="10219853" y="2082297"/>
            <a:ext cx="21728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19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88164-CC72-E5D4-0BE2-77C9E6308447}"/>
              </a:ext>
            </a:extLst>
          </p:cNvPr>
          <p:cNvSpPr txBox="1"/>
          <p:nvPr/>
        </p:nvSpPr>
        <p:spPr>
          <a:xfrm>
            <a:off x="108233" y="6126108"/>
            <a:ext cx="51064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Hirth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John Price, Jens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Lothe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and T. Mura. "Theory of dislocations." Journal of Applied Mechanics 50.2 (1983): 476.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E39D5-DC79-82F7-B673-DA82C3B61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99"/>
          <a:stretch/>
        </p:blipFill>
        <p:spPr>
          <a:xfrm>
            <a:off x="442200" y="1626564"/>
            <a:ext cx="3523534" cy="1034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A30C2-F947-CDA6-F373-2BD99D008C84}"/>
              </a:ext>
            </a:extLst>
          </p:cNvPr>
          <p:cNvSpPr txBox="1"/>
          <p:nvPr/>
        </p:nvSpPr>
        <p:spPr>
          <a:xfrm>
            <a:off x="801615" y="2947347"/>
            <a:ext cx="3109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Pure screw dislocation containing jogs of both signs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F79191-B10F-C66A-F8EA-75633BC4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390" y="4756543"/>
            <a:ext cx="2829015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393B6C-D2A3-90AD-4277-84ED6D25D3B2}"/>
              </a:ext>
            </a:extLst>
          </p:cNvPr>
          <p:cNvSpPr txBox="1"/>
          <p:nvPr/>
        </p:nvSpPr>
        <p:spPr>
          <a:xfrm>
            <a:off x="1994227" y="4885047"/>
            <a:ext cx="261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When helical dislocation climbs, the center of the helical turn may change</a:t>
            </a:r>
            <a:endParaRPr lang="en-US" b="1" i="1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7396-E904-0065-BAE7-577514AB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25268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5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Project 3: Mobility of screw dislocation after absorbing vacancies/SIAs</a:t>
            </a:r>
            <a:br>
              <a:rPr lang="en-US" sz="2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25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5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E65ABD-F8CE-8BFC-E3E7-909DDAFB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23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20718-9C33-E5B8-64F2-AE1A88D6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651"/>
          <a:stretch/>
        </p:blipFill>
        <p:spPr>
          <a:xfrm>
            <a:off x="610960" y="1728016"/>
            <a:ext cx="3523534" cy="1080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D49F2-DB49-39FF-6CF7-C96CE3BE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7" b="27320"/>
          <a:stretch/>
        </p:blipFill>
        <p:spPr>
          <a:xfrm>
            <a:off x="4208111" y="1578247"/>
            <a:ext cx="3523534" cy="1202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04DF9-C089-A4D8-ED97-98CC45A62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5"/>
          <a:stretch/>
        </p:blipFill>
        <p:spPr>
          <a:xfrm>
            <a:off x="7974022" y="1613073"/>
            <a:ext cx="3523534" cy="910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1B490E-3952-C337-5ED6-428E891C0125}"/>
              </a:ext>
            </a:extLst>
          </p:cNvPr>
          <p:cNvSpPr txBox="1"/>
          <p:nvPr/>
        </p:nvSpPr>
        <p:spPr>
          <a:xfrm>
            <a:off x="4244419" y="2820613"/>
            <a:ext cx="3272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Jogs absorb vacancies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Move perpendicular to screw dislocation in a direction determined by the sign of the jogs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9289D-4AFA-1CF6-697E-5C87C71F469D}"/>
              </a:ext>
            </a:extLst>
          </p:cNvPr>
          <p:cNvSpPr txBox="1"/>
          <p:nvPr/>
        </p:nvSpPr>
        <p:spPr>
          <a:xfrm>
            <a:off x="8169085" y="2808793"/>
            <a:ext cx="347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All segments have developed some edge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Sign of edge components differ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Absorb vacancies and climb in different directions normal to paper.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F6570-3EAD-1884-EBD3-5A28E3FFC458}"/>
              </a:ext>
            </a:extLst>
          </p:cNvPr>
          <p:cNvCxnSpPr>
            <a:cxnSpLocks/>
          </p:cNvCxnSpPr>
          <p:nvPr/>
        </p:nvCxnSpPr>
        <p:spPr>
          <a:xfrm>
            <a:off x="6959806" y="6792536"/>
            <a:ext cx="192164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3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A1F-1194-3604-87B8-1DFB0AA2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98" y="-18187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Methodology for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DB6F0-3EE4-CA6E-CDEB-8D27CCA6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24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BA0ED-D0AD-4687-3751-0E9893644647}"/>
              </a:ext>
            </a:extLst>
          </p:cNvPr>
          <p:cNvSpPr txBox="1"/>
          <p:nvPr/>
        </p:nvSpPr>
        <p:spPr>
          <a:xfrm>
            <a:off x="398352" y="997277"/>
            <a:ext cx="3167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The number of atoms: &gt;200,000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Lammps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CE487B-01DB-9304-0600-719B40F2BDE0}"/>
              </a:ext>
            </a:extLst>
          </p:cNvPr>
          <p:cNvGrpSpPr/>
          <p:nvPr/>
        </p:nvGrpSpPr>
        <p:grpSpPr>
          <a:xfrm>
            <a:off x="2262754" y="1455694"/>
            <a:ext cx="8800576" cy="4464809"/>
            <a:chOff x="2516251" y="1726624"/>
            <a:chExt cx="8800576" cy="446480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FB91FFD-1C88-4684-0584-04FDF3E2DD90}"/>
                </a:ext>
              </a:extLst>
            </p:cNvPr>
            <p:cNvGrpSpPr/>
            <p:nvPr/>
          </p:nvGrpSpPr>
          <p:grpSpPr>
            <a:xfrm>
              <a:off x="2516251" y="1726624"/>
              <a:ext cx="4862324" cy="4338616"/>
              <a:chOff x="2516251" y="1726624"/>
              <a:chExt cx="4862324" cy="433861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A199A3-9C49-5299-1AD8-E1D80BCE36A4}"/>
                  </a:ext>
                </a:extLst>
              </p:cNvPr>
              <p:cNvSpPr/>
              <p:nvPr/>
            </p:nvSpPr>
            <p:spPr>
              <a:xfrm>
                <a:off x="4707802" y="1726624"/>
                <a:ext cx="2670773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Initial configuration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F967937-34BE-C11A-DA14-1B56DA1D4D59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flipH="1">
                <a:off x="6043188" y="2372955"/>
                <a:ext cx="1" cy="222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535469F-45AA-8CF8-F509-98BE195A3D22}"/>
                  </a:ext>
                </a:extLst>
              </p:cNvPr>
              <p:cNvSpPr/>
              <p:nvPr/>
            </p:nvSpPr>
            <p:spPr>
              <a:xfrm>
                <a:off x="4707802" y="2594982"/>
                <a:ext cx="2670773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Add a ½ &lt;1 1 1&gt; screw dislocation at the center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63D5299-3119-043E-598D-9CEA751DC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1514" y="3241313"/>
                <a:ext cx="0" cy="4672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04B0009-EC93-55E2-3818-B6E6406CB6E1}"/>
                  </a:ext>
                </a:extLst>
              </p:cNvPr>
              <p:cNvSpPr/>
              <p:nvPr/>
            </p:nvSpPr>
            <p:spPr>
              <a:xfrm>
                <a:off x="4707802" y="3708558"/>
                <a:ext cx="2670773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Uniformly add 10 W-SIAs or vacancies on the dislocation line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6DC69F1-F0AB-350D-2B13-4E01667F1544}"/>
                  </a:ext>
                </a:extLst>
              </p:cNvPr>
              <p:cNvSpPr/>
              <p:nvPr/>
            </p:nvSpPr>
            <p:spPr>
              <a:xfrm>
                <a:off x="4707801" y="4585235"/>
                <a:ext cx="2670773" cy="6463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Relax the system 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DBF0A50-BABF-AAE0-B222-1A6DE566CE39}"/>
                  </a:ext>
                </a:extLst>
              </p:cNvPr>
              <p:cNvCxnSpPr>
                <a:stCxn id="13" idx="2"/>
                <a:endCxn id="14" idx="0"/>
              </p:cNvCxnSpPr>
              <p:nvPr/>
            </p:nvCxnSpPr>
            <p:spPr>
              <a:xfrm flipH="1">
                <a:off x="6043188" y="4354889"/>
                <a:ext cx="1" cy="2303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E3705E90-170B-5CE5-36D4-0B2773AB1C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0362" y="3408284"/>
                <a:ext cx="3272825" cy="2337304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8DBD9B0-3244-133E-4F6D-7499278F7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16251" y="5531840"/>
                <a:ext cx="2524125" cy="533400"/>
              </a:xfrm>
              <a:prstGeom prst="rect">
                <a:avLst/>
              </a:prstGeom>
            </p:spPr>
          </p:pic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C78D53-C85C-69B7-696B-A63245D82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0462" y="5911388"/>
              <a:ext cx="12855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80B572D-9402-263F-9AA7-EDC67AD2691F}"/>
                </a:ext>
              </a:extLst>
            </p:cNvPr>
            <p:cNvSpPr/>
            <p:nvPr/>
          </p:nvSpPr>
          <p:spPr>
            <a:xfrm>
              <a:off x="8646054" y="5545101"/>
              <a:ext cx="2670773" cy="64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imes" panose="02020603050405020304" pitchFamily="18" charset="0"/>
                  <a:cs typeface="Times" panose="02020603050405020304" pitchFamily="18" charset="0"/>
                </a:rPr>
                <a:t>Add strain and calculate the mobility of the dislocation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208AA9C-A165-BCF3-F0E3-DDDDF207E856}"/>
                </a:ext>
              </a:extLst>
            </p:cNvPr>
            <p:cNvSpPr/>
            <p:nvPr/>
          </p:nvSpPr>
          <p:spPr>
            <a:xfrm>
              <a:off x="4707800" y="5545102"/>
              <a:ext cx="2670773" cy="64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imes" panose="02020603050405020304" pitchFamily="18" charset="0"/>
                  <a:cs typeface="Times" panose="02020603050405020304" pitchFamily="18" charset="0"/>
                </a:rPr>
                <a:t>100 SIAs or vacancies?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40F5CB-70BD-1315-47AA-E6415268E3C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4406774" y="5868267"/>
              <a:ext cx="30102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94DA902-4758-AC5F-266F-BCFC4F4465F6}"/>
                </a:ext>
              </a:extLst>
            </p:cNvPr>
            <p:cNvCxnSpPr/>
            <p:nvPr/>
          </p:nvCxnSpPr>
          <p:spPr>
            <a:xfrm flipV="1">
              <a:off x="4406774" y="5531840"/>
              <a:ext cx="0" cy="3364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E3BA43-DAA7-9E87-36C3-7711E33397E4}"/>
                </a:ext>
              </a:extLst>
            </p:cNvPr>
            <p:cNvSpPr txBox="1"/>
            <p:nvPr/>
          </p:nvSpPr>
          <p:spPr>
            <a:xfrm>
              <a:off x="7854820" y="55609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CA2D97-AA19-5200-B97A-2AD8ACF9469A}"/>
                </a:ext>
              </a:extLst>
            </p:cNvPr>
            <p:cNvSpPr txBox="1"/>
            <p:nvPr/>
          </p:nvSpPr>
          <p:spPr>
            <a:xfrm>
              <a:off x="4104422" y="464484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2D9D989-F825-A82A-BAB0-8F1C9FEEAB7E}"/>
                </a:ext>
              </a:extLst>
            </p:cNvPr>
            <p:cNvCxnSpPr>
              <a:stCxn id="14" idx="2"/>
              <a:endCxn id="37" idx="0"/>
            </p:cNvCxnSpPr>
            <p:nvPr/>
          </p:nvCxnSpPr>
          <p:spPr>
            <a:xfrm flipH="1">
              <a:off x="6043187" y="5231566"/>
              <a:ext cx="1" cy="313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A6FD05-E680-629F-037A-E9E610C41E28}"/>
              </a:ext>
            </a:extLst>
          </p:cNvPr>
          <p:cNvCxnSpPr>
            <a:cxnSpLocks/>
          </p:cNvCxnSpPr>
          <p:nvPr/>
        </p:nvCxnSpPr>
        <p:spPr>
          <a:xfrm>
            <a:off x="6959806" y="6792536"/>
            <a:ext cx="192164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12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3C194E-1F80-76C7-CC14-72B0AF76C0B1}"/>
              </a:ext>
            </a:extLst>
          </p:cNvPr>
          <p:cNvSpPr txBox="1"/>
          <p:nvPr/>
        </p:nvSpPr>
        <p:spPr>
          <a:xfrm>
            <a:off x="1284446" y="5029590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mobility of helical dislocation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A14FCE-3090-F67A-44EA-43131423E535}"/>
              </a:ext>
            </a:extLst>
          </p:cNvPr>
          <p:cNvGrpSpPr/>
          <p:nvPr/>
        </p:nvGrpSpPr>
        <p:grpSpPr>
          <a:xfrm>
            <a:off x="6252606" y="1210391"/>
            <a:ext cx="3196194" cy="3287919"/>
            <a:chOff x="6685780" y="863923"/>
            <a:chExt cx="4724013" cy="51928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758273-88C3-553A-4A90-CEFFDEEAA4EE}"/>
                </a:ext>
              </a:extLst>
            </p:cNvPr>
            <p:cNvSpPr txBox="1"/>
            <p:nvPr/>
          </p:nvSpPr>
          <p:spPr>
            <a:xfrm>
              <a:off x="7589107" y="5802869"/>
              <a:ext cx="22060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" pitchFamily="2" charset="0"/>
                </a:rPr>
                <a:t>SIAs absorbed by a screw dislocation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E4B44E-6693-9979-9B11-CC29B082E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79" t="15590"/>
            <a:stretch/>
          </p:blipFill>
          <p:spPr>
            <a:xfrm>
              <a:off x="6685780" y="863923"/>
              <a:ext cx="4439106" cy="48012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AD92DA-40C9-FFDC-4558-935E3A79F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7052" y="3537737"/>
              <a:ext cx="1609725" cy="3619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0DF2DC-C20B-84AC-42DA-45F944F298F9}"/>
                </a:ext>
              </a:extLst>
            </p:cNvPr>
            <p:cNvSpPr txBox="1"/>
            <p:nvPr/>
          </p:nvSpPr>
          <p:spPr>
            <a:xfrm>
              <a:off x="10014859" y="3492257"/>
              <a:ext cx="13949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Times" pitchFamily="2" charset="0"/>
                </a:rPr>
                <a:t>Potential energy (eV)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9BF1F0-14E5-6C8C-C74E-3EE58E16775E}"/>
              </a:ext>
            </a:extLst>
          </p:cNvPr>
          <p:cNvGrpSpPr/>
          <p:nvPr/>
        </p:nvGrpSpPr>
        <p:grpSpPr>
          <a:xfrm>
            <a:off x="1220308" y="1210391"/>
            <a:ext cx="2858335" cy="3370662"/>
            <a:chOff x="1220308" y="1210390"/>
            <a:chExt cx="4456873" cy="48463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C659DF-67D5-DF49-1487-148A038A58A0}"/>
                </a:ext>
              </a:extLst>
            </p:cNvPr>
            <p:cNvSpPr txBox="1"/>
            <p:nvPr/>
          </p:nvSpPr>
          <p:spPr>
            <a:xfrm>
              <a:off x="1851940" y="5802869"/>
              <a:ext cx="24865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" pitchFamily="2" charset="0"/>
                </a:rPr>
                <a:t>Vacancies absorbed by a screw dislocation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A1D986-5A24-9317-0846-FDB780118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137" t="5287"/>
            <a:stretch/>
          </p:blipFill>
          <p:spPr>
            <a:xfrm>
              <a:off x="1220308" y="1210390"/>
              <a:ext cx="4034836" cy="45368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2B41C5A-8E39-EA88-FFEC-3495C187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456" y="3897425"/>
              <a:ext cx="1609725" cy="3619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D70F1B-711C-1BA0-16BD-AF40CB51C5DA}"/>
                </a:ext>
              </a:extLst>
            </p:cNvPr>
            <p:cNvSpPr txBox="1"/>
            <p:nvPr/>
          </p:nvSpPr>
          <p:spPr>
            <a:xfrm>
              <a:off x="4131037" y="3841307"/>
              <a:ext cx="1394935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Times" pitchFamily="2" charset="0"/>
                </a:rPr>
                <a:t>Potential energy (eV)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751080-CD54-DD01-BE9D-BFFC96BB3BD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394699" y="1539072"/>
            <a:ext cx="1609387" cy="51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7B6DB1-09B3-0DF3-F117-43A770101ED5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412806" y="1539072"/>
            <a:ext cx="1591280" cy="197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A40DD7-3487-BC1D-24E3-5BD002B098D8}"/>
              </a:ext>
            </a:extLst>
          </p:cNvPr>
          <p:cNvSpPr txBox="1"/>
          <p:nvPr/>
        </p:nvSpPr>
        <p:spPr>
          <a:xfrm>
            <a:off x="4004086" y="1354406"/>
            <a:ext cx="12490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void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6AFDDA-AF79-44EE-3816-80378B86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3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ea typeface="SimSun" panose="02010600030101010101" pitchFamily="2" charset="-122"/>
              </a:rPr>
              <a:t>Preliminary results and next steps for Project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62952-CB0F-65C9-943C-F6C724B7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01BDAD-3E92-26ED-A3C7-330A4CB5B016}"/>
              </a:ext>
            </a:extLst>
          </p:cNvPr>
          <p:cNvCxnSpPr>
            <a:cxnSpLocks/>
          </p:cNvCxnSpPr>
          <p:nvPr/>
        </p:nvCxnSpPr>
        <p:spPr>
          <a:xfrm>
            <a:off x="6959806" y="6792536"/>
            <a:ext cx="192164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7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D5ED448-FC99-D668-1BF2-8C97C1529B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341116"/>
              </p:ext>
            </p:extLst>
          </p:nvPr>
        </p:nvGraphicFramePr>
        <p:xfrm>
          <a:off x="248848" y="1513576"/>
          <a:ext cx="4479677" cy="2033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93E6892-467B-CEC8-3755-F34F2687C9F6}"/>
              </a:ext>
            </a:extLst>
          </p:cNvPr>
          <p:cNvGrpSpPr/>
          <p:nvPr/>
        </p:nvGrpSpPr>
        <p:grpSpPr>
          <a:xfrm>
            <a:off x="5891162" y="3547209"/>
            <a:ext cx="5114925" cy="2197560"/>
            <a:chOff x="3478148" y="3661001"/>
            <a:chExt cx="6586288" cy="31958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55521B-8CA6-7953-EA0A-FA6805527128}"/>
                </a:ext>
              </a:extLst>
            </p:cNvPr>
            <p:cNvGrpSpPr/>
            <p:nvPr/>
          </p:nvGrpSpPr>
          <p:grpSpPr>
            <a:xfrm>
              <a:off x="6780284" y="5012798"/>
              <a:ext cx="390540" cy="714118"/>
              <a:chOff x="6776904" y="2990271"/>
              <a:chExt cx="389775" cy="8106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3EDA8EC-2D0E-467F-D329-B7B75D36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5679" y="2991321"/>
                <a:ext cx="381000" cy="8096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2AF7E4D-FFF2-3421-5762-0CBB4083D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6904" y="2990271"/>
                <a:ext cx="385200" cy="206693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5C0244-EA63-5DD4-145E-E56DC82DC731}"/>
                </a:ext>
              </a:extLst>
            </p:cNvPr>
            <p:cNvGrpSpPr/>
            <p:nvPr/>
          </p:nvGrpSpPr>
          <p:grpSpPr>
            <a:xfrm>
              <a:off x="3478148" y="3661001"/>
              <a:ext cx="6586288" cy="3195873"/>
              <a:chOff x="3478148" y="3661001"/>
              <a:chExt cx="6586288" cy="319587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E70CE3C-1E9A-9996-79E2-725FC6C41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8148" y="3661001"/>
                <a:ext cx="3329034" cy="319587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C7110FA-1368-0E3B-3B8D-1D937ED30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0233"/>
              <a:stretch/>
            </p:blipFill>
            <p:spPr>
              <a:xfrm>
                <a:off x="7175032" y="3762634"/>
                <a:ext cx="2889404" cy="309002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16FFFB-B28C-B9C3-9AD7-004681A7AA4C}"/>
                  </a:ext>
                </a:extLst>
              </p:cNvPr>
              <p:cNvSpPr txBox="1"/>
              <p:nvPr/>
            </p:nvSpPr>
            <p:spPr>
              <a:xfrm>
                <a:off x="3839263" y="3762634"/>
                <a:ext cx="979431" cy="53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 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4ED371-E017-F3F9-9086-3BD8825561DE}"/>
                  </a:ext>
                </a:extLst>
              </p:cNvPr>
              <p:cNvSpPr txBox="1"/>
              <p:nvPr/>
            </p:nvSpPr>
            <p:spPr>
              <a:xfrm>
                <a:off x="7530831" y="3710009"/>
                <a:ext cx="1286546" cy="53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 K</a:t>
                </a: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200B753-3F7F-2EAF-95E6-583CBB461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24" y="3915467"/>
            <a:ext cx="4501562" cy="170170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2FFAB1-DFD0-CEDA-7158-911F904C31D0}"/>
              </a:ext>
            </a:extLst>
          </p:cNvPr>
          <p:cNvGrpSpPr/>
          <p:nvPr/>
        </p:nvGrpSpPr>
        <p:grpSpPr>
          <a:xfrm>
            <a:off x="6606023" y="1129958"/>
            <a:ext cx="4313938" cy="1478711"/>
            <a:chOff x="7025489" y="481630"/>
            <a:chExt cx="4313938" cy="147871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5D719E-80CE-317C-AD59-EFD0ED30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9890" y="481630"/>
              <a:ext cx="1667194" cy="9951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0D2CE1-EF15-A854-CB0F-60B639C2B086}"/>
                </a:ext>
              </a:extLst>
            </p:cNvPr>
            <p:cNvSpPr txBox="1"/>
            <p:nvPr/>
          </p:nvSpPr>
          <p:spPr>
            <a:xfrm>
              <a:off x="7288013" y="705686"/>
              <a:ext cx="1667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SRO parameter: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76632D8-AA0B-9E74-0CC2-BC8A5420DFD6}"/>
                    </a:ext>
                  </a:extLst>
                </p:cNvPr>
                <p:cNvSpPr txBox="1"/>
                <p:nvPr/>
              </p:nvSpPr>
              <p:spPr>
                <a:xfrm>
                  <a:off x="7025489" y="1263740"/>
                  <a:ext cx="4313938" cy="696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bSup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the pair probability of elements </a:t>
                  </a:r>
                  <a:r>
                    <a:rPr lang="en-US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j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the concentration of element </a:t>
                  </a:r>
                  <a:r>
                    <a:rPr lang="en-US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76632D8-AA0B-9E74-0CC2-BC8A5420D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489" y="1263740"/>
                  <a:ext cx="4313938" cy="696601"/>
                </a:xfrm>
                <a:prstGeom prst="rect">
                  <a:avLst/>
                </a:prstGeom>
                <a:blipFill>
                  <a:blip r:embed="rId11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226AECE-C6D1-0590-918E-BFBEEC55D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6726" y="2686850"/>
            <a:ext cx="1285875" cy="533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3C75D8-F967-CBAE-A0BB-ABEADF2FF50A}"/>
              </a:ext>
            </a:extLst>
          </p:cNvPr>
          <p:cNvSpPr txBox="1"/>
          <p:nvPr/>
        </p:nvSpPr>
        <p:spPr>
          <a:xfrm>
            <a:off x="5512406" y="2768884"/>
            <a:ext cx="438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nearest neighbor (bcc):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D5835-3571-1B34-D307-A1B6A8FD02FA}"/>
              </a:ext>
            </a:extLst>
          </p:cNvPr>
          <p:cNvSpPr txBox="1"/>
          <p:nvPr/>
        </p:nvSpPr>
        <p:spPr>
          <a:xfrm>
            <a:off x="150188" y="6113027"/>
            <a:ext cx="9275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0">
                <a:solidFill>
                  <a:srgbClr val="222222"/>
                </a:solidFill>
                <a:effectLst/>
                <a:latin typeface="Times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Sobieraj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Damian, et al. "Chemical short-range order in derivative Cr–Ta–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–V–W high entropy alloys from the first-principles thermodynamic study." Physical Chemistry Chemical Physics 22.41 (2020): 23929-23951.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076832-6C0B-283B-38AA-F2194009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63"/>
            <a:ext cx="10515600" cy="965569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4: Calculate the order-disorder transition temperature and elastic response of different compositions of the W-based refractory HEA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E38B0-BE99-C76E-DC46-7209627A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2F33F6-4139-0EE6-D58A-80D3151446B1}"/>
              </a:ext>
            </a:extLst>
          </p:cNvPr>
          <p:cNvCxnSpPr>
            <a:cxnSpLocks/>
          </p:cNvCxnSpPr>
          <p:nvPr/>
        </p:nvCxnSpPr>
        <p:spPr>
          <a:xfrm>
            <a:off x="8950712" y="6799632"/>
            <a:ext cx="13037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88F7B-7044-A6F8-1025-0E74D1209CA1}"/>
              </a:ext>
            </a:extLst>
          </p:cNvPr>
          <p:cNvSpPr txBox="1"/>
          <p:nvPr/>
        </p:nvSpPr>
        <p:spPr>
          <a:xfrm>
            <a:off x="4197950" y="3912256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3B2BC-2AD9-7764-CA63-CED01D9EDCDE}"/>
              </a:ext>
            </a:extLst>
          </p:cNvPr>
          <p:cNvSpPr txBox="1"/>
          <p:nvPr/>
        </p:nvSpPr>
        <p:spPr>
          <a:xfrm>
            <a:off x="4826962" y="1017724"/>
            <a:ext cx="13708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bcc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77662-A7F4-0715-E085-4758FFADC0A6}"/>
              </a:ext>
            </a:extLst>
          </p:cNvPr>
          <p:cNvSpPr txBox="1"/>
          <p:nvPr/>
        </p:nvSpPr>
        <p:spPr>
          <a:xfrm>
            <a:off x="388475" y="1017724"/>
            <a:ext cx="43400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r>
              <a:rPr lang="en-US" dirty="0"/>
              <a:t>Cluster Expansion + Metropolis Monte Carlo</a:t>
            </a:r>
          </a:p>
        </p:txBody>
      </p:sp>
    </p:spTree>
    <p:extLst>
      <p:ext uri="{BB962C8B-B14F-4D97-AF65-F5344CB8AC3E}">
        <p14:creationId xmlns:p14="http://schemas.microsoft.com/office/powerpoint/2010/main" val="917497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69E5B52-6217-A348-B053-33FB119092F0}"/>
              </a:ext>
            </a:extLst>
          </p:cNvPr>
          <p:cNvSpPr txBox="1"/>
          <p:nvPr/>
        </p:nvSpPr>
        <p:spPr>
          <a:xfrm>
            <a:off x="537583" y="1296576"/>
            <a:ext cx="516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" pitchFamily="2" charset="0"/>
              </a:rPr>
              <a:t>S</a:t>
            </a:r>
            <a:r>
              <a:rPr lang="en-US" baseline="-25000" dirty="0" err="1">
                <a:latin typeface="Times" pitchFamily="2" charset="0"/>
              </a:rPr>
              <a:t>mix</a:t>
            </a:r>
            <a:r>
              <a:rPr lang="en-US" dirty="0">
                <a:latin typeface="Times" pitchFamily="2" charset="0"/>
              </a:rPr>
              <a:t> and </a:t>
            </a:r>
            <a:r>
              <a:rPr lang="en-US" dirty="0" err="1">
                <a:latin typeface="Times" pitchFamily="2" charset="0"/>
              </a:rPr>
              <a:t>H</a:t>
            </a:r>
            <a:r>
              <a:rPr lang="en-US" baseline="-25000" dirty="0" err="1">
                <a:latin typeface="Times" pitchFamily="2" charset="0"/>
              </a:rPr>
              <a:t>mix</a:t>
            </a:r>
            <a:r>
              <a:rPr lang="en-US" dirty="0">
                <a:latin typeface="Times" pitchFamily="2" charset="0"/>
              </a:rPr>
              <a:t> of </a:t>
            </a:r>
            <a:r>
              <a:rPr lang="en-US" dirty="0" err="1">
                <a:latin typeface="Times" pitchFamily="2" charset="0"/>
              </a:rPr>
              <a:t>equiatomic</a:t>
            </a:r>
            <a:r>
              <a:rPr lang="en-US" dirty="0">
                <a:latin typeface="Times" pitchFamily="2" charset="0"/>
              </a:rPr>
              <a:t> Cr-Ta-W-V HEA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Instead of random configurational </a:t>
            </a:r>
            <a:r>
              <a:rPr lang="en-US" dirty="0" err="1">
                <a:latin typeface="Times" pitchFamily="2" charset="0"/>
                <a:cs typeface="Times New Roman" panose="02020603050405020304" pitchFamily="18" charset="0"/>
              </a:rPr>
              <a:t>S</a:t>
            </a:r>
            <a:r>
              <a:rPr lang="en-US" baseline="-25000" dirty="0" err="1">
                <a:latin typeface="Times" pitchFamily="2" charset="0"/>
                <a:cs typeface="Times New Roman" panose="02020603050405020304" pitchFamily="18" charset="0"/>
              </a:rPr>
              <a:t>mix</a:t>
            </a:r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, we calculate from specific heat.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AEFE2-F2A0-09D4-6F6D-822104D0C708}"/>
              </a:ext>
            </a:extLst>
          </p:cNvPr>
          <p:cNvSpPr txBox="1"/>
          <p:nvPr/>
        </p:nvSpPr>
        <p:spPr>
          <a:xfrm>
            <a:off x="399216" y="5312657"/>
            <a:ext cx="5409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 inflection point in the enthalpy of mixing and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short-range order figure, we find the ODTT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18BC30B-61CB-7BE9-EE02-1C7A2FE7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1" y="1473154"/>
            <a:ext cx="5409071" cy="391169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B4A35FC-74B4-07B8-4A13-6B76943BF378}"/>
              </a:ext>
            </a:extLst>
          </p:cNvPr>
          <p:cNvGrpSpPr/>
          <p:nvPr/>
        </p:nvGrpSpPr>
        <p:grpSpPr>
          <a:xfrm>
            <a:off x="537583" y="2657340"/>
            <a:ext cx="3539623" cy="2567071"/>
            <a:chOff x="801511" y="2368176"/>
            <a:chExt cx="3539623" cy="2567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847748-9150-CD17-40FF-C8E386796E0A}"/>
                    </a:ext>
                  </a:extLst>
                </p:cNvPr>
                <p:cNvSpPr txBox="1"/>
                <p:nvPr/>
              </p:nvSpPr>
              <p:spPr>
                <a:xfrm>
                  <a:off x="1348290" y="4543665"/>
                  <a:ext cx="245413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𝑇𝑆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𝑐𝑜𝑛𝑓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847748-9150-CD17-40FF-C8E386796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290" y="4543665"/>
                  <a:ext cx="2454133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8071C0-C02B-71C6-3592-21B1956965B3}"/>
                    </a:ext>
                  </a:extLst>
                </p:cNvPr>
                <p:cNvSpPr txBox="1"/>
                <p:nvPr/>
              </p:nvSpPr>
              <p:spPr>
                <a:xfrm>
                  <a:off x="801511" y="2368176"/>
                  <a:ext cx="3539623" cy="693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𝑚𝑖𝑥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𝑚𝑖𝑥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8071C0-C02B-71C6-3592-21B19569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11" y="2368176"/>
                  <a:ext cx="3539623" cy="6934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20DA5D9-6463-FAF7-764E-3C32543E8A89}"/>
                    </a:ext>
                  </a:extLst>
                </p:cNvPr>
                <p:cNvSpPr txBox="1"/>
                <p:nvPr/>
              </p:nvSpPr>
              <p:spPr>
                <a:xfrm>
                  <a:off x="1140926" y="3475605"/>
                  <a:ext cx="2461700" cy="669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𝑚𝑖𝑥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Times" pitchFamily="2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Times" pitchFamily="2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Times" pitchFamily="2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20DA5D9-6463-FAF7-764E-3C32543E8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926" y="3475605"/>
                  <a:ext cx="2461700" cy="6695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0B3D6-A450-9197-4297-5AB4E8EC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266B13D0-231D-A7A1-8254-FB1ED2563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63"/>
            <a:ext cx="10515600" cy="965569"/>
          </a:xfrm>
        </p:spPr>
        <p:txBody>
          <a:bodyPr>
            <a:noAutofit/>
          </a:bodyPr>
          <a:lstStyle/>
          <a:p>
            <a:pPr algn="ctr"/>
            <a:r>
              <a:rPr lang="en-US" altLang="zh-CN" sz="2500" b="1" dirty="0">
                <a:latin typeface="Times New Roman" panose="02020603050405020304" pitchFamily="18" charset="0"/>
                <a:ea typeface="SimSun" panose="02010600030101010101" pitchFamily="2" charset="-122"/>
              </a:rPr>
              <a:t>Research Plan for Project 4</a:t>
            </a:r>
            <a:br>
              <a:rPr lang="en-US" altLang="zh-CN" sz="2500" b="1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altLang="zh-CN" sz="2000" i="1" dirty="0"/>
              <a:t>Short-range order (SRO)</a:t>
            </a:r>
            <a:endParaRPr lang="en-US" sz="3200" i="1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07ABCA0-857C-AD67-9077-8B3C4B80E294}"/>
              </a:ext>
            </a:extLst>
          </p:cNvPr>
          <p:cNvCxnSpPr>
            <a:cxnSpLocks/>
          </p:cNvCxnSpPr>
          <p:nvPr/>
        </p:nvCxnSpPr>
        <p:spPr>
          <a:xfrm>
            <a:off x="8950712" y="6799632"/>
            <a:ext cx="13037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8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8151F-FAB5-5BFF-BC96-F440E15D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2" y="1226119"/>
            <a:ext cx="5476875" cy="4133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DE393-7B5D-CEF4-5AC2-B6DD470FAF9A}"/>
              </a:ext>
            </a:extLst>
          </p:cNvPr>
          <p:cNvSpPr txBox="1"/>
          <p:nvPr/>
        </p:nvSpPr>
        <p:spPr>
          <a:xfrm>
            <a:off x="75533" y="5424132"/>
            <a:ext cx="52837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 b="1" i="0">
                <a:solidFill>
                  <a:srgbClr val="333333"/>
                </a:solidFill>
                <a:effectLst/>
                <a:latin typeface="Open Sans" panose="020B0606030504020204" pitchFamily="34" charset="0"/>
              </a:defRPr>
            </a:lvl1pPr>
          </a:lstStyle>
          <a:p>
            <a:pPr algn="ctr"/>
            <a:r>
              <a:rPr lang="en-US" b="0" dirty="0">
                <a:latin typeface="Times" pitchFamily="2" charset="0"/>
              </a:rPr>
              <a:t>The contribution of </a:t>
            </a:r>
            <a:r>
              <a:rPr lang="en-US" b="0" dirty="0" err="1">
                <a:latin typeface="Times" pitchFamily="2" charset="0"/>
              </a:rPr>
              <a:t>TSmix</a:t>
            </a:r>
            <a:r>
              <a:rPr lang="en-US" b="0" dirty="0">
                <a:latin typeface="Times" pitchFamily="2" charset="0"/>
              </a:rPr>
              <a:t> and </a:t>
            </a:r>
            <a:r>
              <a:rPr lang="en-US" b="0" dirty="0" err="1">
                <a:latin typeface="Times" pitchFamily="2" charset="0"/>
              </a:rPr>
              <a:t>Hmix</a:t>
            </a:r>
            <a:r>
              <a:rPr lang="en-US" b="0" dirty="0">
                <a:latin typeface="Times" pitchFamily="2" charset="0"/>
              </a:rPr>
              <a:t> in the whole range of compositions at different temperatures of Fe-Cr-Mn-Ni alloy </a:t>
            </a:r>
            <a:r>
              <a:rPr lang="en-US" b="0" baseline="30000" dirty="0">
                <a:latin typeface="Times" pitchFamily="2" charset="0"/>
              </a:rPr>
              <a:t>[1]</a:t>
            </a:r>
            <a:endParaRPr lang="en-US" b="0" dirty="0"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FCC26-C56C-67A2-DF7B-1D444C60AFDA}"/>
              </a:ext>
            </a:extLst>
          </p:cNvPr>
          <p:cNvSpPr txBox="1"/>
          <p:nvPr/>
        </p:nvSpPr>
        <p:spPr>
          <a:xfrm>
            <a:off x="367553" y="5820573"/>
            <a:ext cx="420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0" dirty="0">
                <a:latin typeface="Times" pitchFamily="2" charset="0"/>
              </a:rPr>
              <a:t>[1] Fedorov, Mark, et al. "Phase stability and magnetic properties in </a:t>
            </a:r>
            <a:r>
              <a:rPr lang="en-US" i="0" dirty="0" err="1">
                <a:latin typeface="Times" pitchFamily="2" charset="0"/>
              </a:rPr>
              <a:t>fcc</a:t>
            </a:r>
            <a:r>
              <a:rPr lang="en-US" i="0" dirty="0">
                <a:latin typeface="Times" pitchFamily="2" charset="0"/>
              </a:rPr>
              <a:t> Fe-Cr-Mn-Ni alloys from first-principles modeling." Physical Review B 101.17 (2020): 174416.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051D42-A765-2018-03BC-2DC5447D469D}"/>
              </a:ext>
            </a:extLst>
          </p:cNvPr>
          <p:cNvGrpSpPr/>
          <p:nvPr/>
        </p:nvGrpSpPr>
        <p:grpSpPr>
          <a:xfrm>
            <a:off x="5963361" y="2500798"/>
            <a:ext cx="4694199" cy="2134122"/>
            <a:chOff x="5972414" y="2894194"/>
            <a:chExt cx="4694199" cy="2134122"/>
          </a:xfrm>
        </p:grpSpPr>
        <p:pic>
          <p:nvPicPr>
            <p:cNvPr id="3" name="Picture 2" descr="Chart, radar chart&#10;&#10;Description automatically generated">
              <a:extLst>
                <a:ext uri="{FF2B5EF4-FFF2-40B4-BE49-F238E27FC236}">
                  <a16:creationId xmlns:a16="http://schemas.microsoft.com/office/drawing/2014/main" id="{59504512-77A7-A050-C304-E5A27485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14" y="3324428"/>
              <a:ext cx="2736548" cy="17038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977C22-A059-6EFB-3640-54A7D3189BD8}"/>
                </a:ext>
              </a:extLst>
            </p:cNvPr>
            <p:cNvSpPr txBox="1"/>
            <p:nvPr/>
          </p:nvSpPr>
          <p:spPr>
            <a:xfrm>
              <a:off x="6023194" y="2894194"/>
              <a:ext cx="232147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altLang="zh-CN" b="0" dirty="0">
                  <a:latin typeface="Times" pitchFamily="2" charset="0"/>
                </a:rPr>
                <a:t>Free energy of mixing at 1000 K</a:t>
              </a:r>
              <a:endParaRPr lang="en-US" b="0" dirty="0">
                <a:latin typeface="Times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82D8B0-70C4-36EF-CBF4-27D6F32E57C3}"/>
                </a:ext>
              </a:extLst>
            </p:cNvPr>
            <p:cNvSpPr txBox="1"/>
            <p:nvPr/>
          </p:nvSpPr>
          <p:spPr>
            <a:xfrm>
              <a:off x="10118065" y="3457165"/>
              <a:ext cx="5485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" pitchFamily="2" charset="0"/>
                </a:rPr>
                <a:t>ODTT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4D8EDA-A091-A446-0230-BEC89AF6639F}"/>
              </a:ext>
            </a:extLst>
          </p:cNvPr>
          <p:cNvSpPr txBox="1"/>
          <p:nvPr/>
        </p:nvSpPr>
        <p:spPr>
          <a:xfrm>
            <a:off x="9085057" y="5430129"/>
            <a:ext cx="259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ODTT: inflection point on the enthalpy of mixing versus temperature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21F741A-E946-BAEB-8CC7-D2A83030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11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2500" b="1" dirty="0">
                <a:latin typeface="Times New Roman" panose="02020603050405020304" pitchFamily="18" charset="0"/>
                <a:ea typeface="SimSun" panose="02010600030101010101" pitchFamily="2" charset="-122"/>
              </a:rPr>
              <a:t>Project 4 Research Plan</a:t>
            </a:r>
            <a:br>
              <a:rPr lang="en-US" altLang="zh-CN" dirty="0"/>
            </a:br>
            <a:r>
              <a:rPr lang="en-US" altLang="zh-CN" sz="2000" i="1" dirty="0"/>
              <a:t>Develop quaternary phase diagrams for Cr-Ta-V-W HEA</a:t>
            </a:r>
            <a:endParaRPr lang="en-US" sz="2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5AEB4-0658-DE0A-0D3E-2DC20324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53E98-5B21-B06F-FC4C-88EE1E34EAA0}"/>
              </a:ext>
            </a:extLst>
          </p:cNvPr>
          <p:cNvCxnSpPr>
            <a:cxnSpLocks/>
          </p:cNvCxnSpPr>
          <p:nvPr/>
        </p:nvCxnSpPr>
        <p:spPr>
          <a:xfrm>
            <a:off x="8950712" y="6799632"/>
            <a:ext cx="13037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riangle, line, diagram&#10;&#10;Description automatically generated">
            <a:extLst>
              <a:ext uri="{FF2B5EF4-FFF2-40B4-BE49-F238E27FC236}">
                <a16:creationId xmlns:a16="http://schemas.microsoft.com/office/drawing/2014/main" id="{D3E7F3ED-6697-C068-4B1E-6A9C148EA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12" y="3453870"/>
            <a:ext cx="2736548" cy="1703888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95CB86-3AE2-CBA6-8C51-E040D3E29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673530"/>
              </p:ext>
            </p:extLst>
          </p:nvPr>
        </p:nvGraphicFramePr>
        <p:xfrm>
          <a:off x="8544124" y="1135841"/>
          <a:ext cx="3678323" cy="1868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2474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549FD1-BA66-7F69-99D3-68E39B67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783" y="2166938"/>
            <a:ext cx="3951965" cy="283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11C809-480E-B3EB-FE81-95976C58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691062"/>
            <a:ext cx="819150" cy="561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EF847-369C-E9C4-4D29-69AC29F1D99B}"/>
              </a:ext>
            </a:extLst>
          </p:cNvPr>
          <p:cNvSpPr txBox="1"/>
          <p:nvPr/>
        </p:nvSpPr>
        <p:spPr>
          <a:xfrm>
            <a:off x="7239695" y="5359813"/>
            <a:ext cx="3030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 i="0">
                <a:solidFill>
                  <a:srgbClr val="333333"/>
                </a:solidFill>
                <a:effectLst/>
                <a:latin typeface="Open Sans" panose="020B0606030504020204" pitchFamily="34" charset="0"/>
              </a:defRPr>
            </a:lvl1pPr>
          </a:lstStyle>
          <a:p>
            <a:r>
              <a:rPr lang="en-US" b="0" dirty="0">
                <a:latin typeface="Times" pitchFamily="2" charset="0"/>
              </a:rPr>
              <a:t>Common tangent on Gibbs free energy </a:t>
            </a:r>
            <a:r>
              <a:rPr lang="en-US" b="0" baseline="30000" dirty="0">
                <a:latin typeface="Times" pitchFamily="2" charset="0"/>
              </a:rPr>
              <a:t>[1]</a:t>
            </a:r>
            <a:endParaRPr lang="en-US" b="0" dirty="0">
              <a:latin typeface="Time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35CD4-7469-3010-B458-67BFF6B55522}"/>
              </a:ext>
            </a:extLst>
          </p:cNvPr>
          <p:cNvSpPr txBox="1"/>
          <p:nvPr/>
        </p:nvSpPr>
        <p:spPr>
          <a:xfrm>
            <a:off x="166323" y="6104456"/>
            <a:ext cx="5604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0" dirty="0">
                <a:latin typeface="Times" pitchFamily="2" charset="0"/>
              </a:rPr>
              <a:t>[1] Porter, David A., Kenneth E. Easterling, and Mohamed Y. </a:t>
            </a:r>
            <a:r>
              <a:rPr lang="en-US" i="0" dirty="0" err="1">
                <a:latin typeface="Times" pitchFamily="2" charset="0"/>
              </a:rPr>
              <a:t>Sherif</a:t>
            </a:r>
            <a:r>
              <a:rPr lang="en-US" i="0" dirty="0">
                <a:latin typeface="Times" pitchFamily="2" charset="0"/>
              </a:rPr>
              <a:t>. Phase transformations in metals and alloys. CRC press, 2021.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CC280-37FA-35A4-DFF7-A2EE61ED3F30}"/>
              </a:ext>
            </a:extLst>
          </p:cNvPr>
          <p:cNvSpPr txBox="1"/>
          <p:nvPr/>
        </p:nvSpPr>
        <p:spPr>
          <a:xfrm>
            <a:off x="938482" y="1954222"/>
            <a:ext cx="4965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phase diagram of pseudo binaries, like: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quaternary phase diagram of different bcc phases, like: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have the same crystal structure, but the clusters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quaternary phase diagram of bcc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fcc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09A269-A53A-7B85-0BCC-BFDAF1CD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Project 4 Research Plan</a:t>
            </a:r>
            <a:br>
              <a:rPr lang="en-US" altLang="zh-CN" sz="3100" dirty="0"/>
            </a:br>
            <a:r>
              <a:rPr lang="en-US" altLang="zh-CN" sz="2000" i="1" dirty="0"/>
              <a:t>Develop quaternary phase diagrams for Cr-Ta-V-W HEA</a:t>
            </a:r>
            <a:br>
              <a:rPr lang="en-US" sz="2700" i="1" dirty="0"/>
            </a:br>
            <a:endParaRPr lang="en-US" sz="27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7AF55-A464-330A-174F-C4E2BAA7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56DCCA-D7EB-EB11-840D-B47E2A3B05B3}"/>
              </a:ext>
            </a:extLst>
          </p:cNvPr>
          <p:cNvCxnSpPr>
            <a:cxnSpLocks/>
          </p:cNvCxnSpPr>
          <p:nvPr/>
        </p:nvCxnSpPr>
        <p:spPr>
          <a:xfrm>
            <a:off x="8950712" y="6799632"/>
            <a:ext cx="130370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0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9289B7-4598-2803-E789-F065008B78CF}"/>
              </a:ext>
            </a:extLst>
          </p:cNvPr>
          <p:cNvGrpSpPr/>
          <p:nvPr/>
        </p:nvGrpSpPr>
        <p:grpSpPr>
          <a:xfrm>
            <a:off x="339904" y="409117"/>
            <a:ext cx="3554716" cy="1753383"/>
            <a:chOff x="268284" y="1283599"/>
            <a:chExt cx="4988097" cy="9752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6F6A84A-4AC7-1565-9866-6DA0B1391179}"/>
                </a:ext>
              </a:extLst>
            </p:cNvPr>
            <p:cNvGrpSpPr/>
            <p:nvPr/>
          </p:nvGrpSpPr>
          <p:grpSpPr>
            <a:xfrm>
              <a:off x="268284" y="1283599"/>
              <a:ext cx="4988097" cy="975263"/>
              <a:chOff x="407408" y="1439503"/>
              <a:chExt cx="1670250" cy="479723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D5972A-A4E6-8551-1D1E-F6EB7F9BAE06}"/>
                  </a:ext>
                </a:extLst>
              </p:cNvPr>
              <p:cNvSpPr/>
              <p:nvPr/>
            </p:nvSpPr>
            <p:spPr>
              <a:xfrm>
                <a:off x="407408" y="1439503"/>
                <a:ext cx="1670250" cy="47972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57FBA4-68C8-C2C1-373D-886F2C99941C}"/>
                  </a:ext>
                </a:extLst>
              </p:cNvPr>
              <p:cNvSpPr txBox="1"/>
              <p:nvPr/>
            </p:nvSpPr>
            <p:spPr>
              <a:xfrm>
                <a:off x="970567" y="1551943"/>
                <a:ext cx="543932" cy="84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49C2E6-4537-287A-EB75-34395328DF41}"/>
                </a:ext>
              </a:extLst>
            </p:cNvPr>
            <p:cNvSpPr txBox="1"/>
            <p:nvPr/>
          </p:nvSpPr>
          <p:spPr>
            <a:xfrm>
              <a:off x="289752" y="1589025"/>
              <a:ext cx="4147056" cy="633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 plasma-facing materials (PFM)</a:t>
              </a:r>
            </a:p>
            <a:p>
              <a:pPr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Difficulties in PFMs</a:t>
              </a:r>
            </a:p>
            <a:p>
              <a:endParaRPr lang="en-US" sz="1400" dirty="0">
                <a:latin typeface="Times" pitchFamily="2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091079F-1913-A2FA-6EC6-515B532436DC}"/>
              </a:ext>
            </a:extLst>
          </p:cNvPr>
          <p:cNvGrpSpPr/>
          <p:nvPr/>
        </p:nvGrpSpPr>
        <p:grpSpPr>
          <a:xfrm>
            <a:off x="339904" y="2474591"/>
            <a:ext cx="3554716" cy="2520427"/>
            <a:chOff x="268284" y="2499855"/>
            <a:chExt cx="4988096" cy="25204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F0EA3C-D55C-AA2C-E0C8-39A7E33C83C9}"/>
                </a:ext>
              </a:extLst>
            </p:cNvPr>
            <p:cNvGrpSpPr/>
            <p:nvPr/>
          </p:nvGrpSpPr>
          <p:grpSpPr>
            <a:xfrm>
              <a:off x="268284" y="2499855"/>
              <a:ext cx="4988096" cy="2520427"/>
              <a:chOff x="-440625" y="2812948"/>
              <a:chExt cx="4988096" cy="252042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28B66ED-2FE8-0325-FC62-35A9E882095D}"/>
                  </a:ext>
                </a:extLst>
              </p:cNvPr>
              <p:cNvSpPr/>
              <p:nvPr/>
            </p:nvSpPr>
            <p:spPr>
              <a:xfrm>
                <a:off x="-440625" y="2812948"/>
                <a:ext cx="4988096" cy="2520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F9D52-8FD1-CE3D-9E53-4A6111810684}"/>
                  </a:ext>
                </a:extLst>
              </p:cNvPr>
              <p:cNvSpPr txBox="1"/>
              <p:nvPr/>
            </p:nvSpPr>
            <p:spPr>
              <a:xfrm>
                <a:off x="1241213" y="2889203"/>
                <a:ext cx="1583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</a:t>
                </a: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9270546-DE27-AFEE-068C-878F940FBECA}"/>
                </a:ext>
              </a:extLst>
            </p:cNvPr>
            <p:cNvSpPr txBox="1"/>
            <p:nvPr/>
          </p:nvSpPr>
          <p:spPr>
            <a:xfrm>
              <a:off x="268284" y="2914320"/>
              <a:ext cx="4784487" cy="1444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Irradiation damage in body-centered cubic (BCC) tungsten (W)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Formation of fuzz structure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 effects of high-entropy alloys (HEA)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methodologies</a:t>
              </a:r>
            </a:p>
          </p:txBody>
        </p:sp>
      </p:grpSp>
      <p:grpSp>
        <p:nvGrpSpPr>
          <p:cNvPr id="2" name="组合 22">
            <a:extLst>
              <a:ext uri="{FF2B5EF4-FFF2-40B4-BE49-F238E27FC236}">
                <a16:creationId xmlns:a16="http://schemas.microsoft.com/office/drawing/2014/main" id="{6DA98B66-5B57-9264-62BE-D300BC53269A}"/>
              </a:ext>
            </a:extLst>
          </p:cNvPr>
          <p:cNvGrpSpPr/>
          <p:nvPr/>
        </p:nvGrpSpPr>
        <p:grpSpPr>
          <a:xfrm>
            <a:off x="4274377" y="376133"/>
            <a:ext cx="7689132" cy="4368610"/>
            <a:chOff x="3370798" y="1289443"/>
            <a:chExt cx="7689132" cy="38288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4160E64-D1D3-688E-695F-E38AD2DD5379}"/>
                </a:ext>
              </a:extLst>
            </p:cNvPr>
            <p:cNvSpPr/>
            <p:nvPr/>
          </p:nvSpPr>
          <p:spPr>
            <a:xfrm>
              <a:off x="3370798" y="1289443"/>
              <a:ext cx="7689132" cy="38288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Strain Effects on the Diffusion Properties of Near-Surface Self-Interstitial Atoms (SIAs) and Adatoms in Tungsten (Finished)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the vacancy diffusion mechanism in the dislocation core</a:t>
              </a:r>
            </a:p>
            <a:p>
              <a:pPr lvl="1">
                <a:lnSpc>
                  <a:spcPct val="150000"/>
                </a:lnSpc>
              </a:pPr>
              <a:r>
                <a:rPr lang="en-US" sz="1400" b="1" i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Preliminary Results: Rate of edge dislocation escape from a void in BCC tungsten</a:t>
              </a:r>
              <a:r>
                <a:rPr lang="en-US" sz="1400" i="1" dirty="0">
                  <a:solidFill>
                    <a:schemeClr val="accent2"/>
                  </a:solidFill>
                  <a:latin typeface="Times" pitchFamily="2" charset="0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Mobility of screw dislocation after absorbing vacancies/SIAs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and develop a novel tungsten-based refractory high-entropy alloy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4A533D-50C4-B75F-6C6F-D1DA54D6274E}"/>
                </a:ext>
              </a:extLst>
            </p:cNvPr>
            <p:cNvSpPr txBox="1"/>
            <p:nvPr/>
          </p:nvSpPr>
          <p:spPr>
            <a:xfrm flipH="1">
              <a:off x="5919660" y="1475761"/>
              <a:ext cx="3574721" cy="296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 Plan &amp; Preliminary Results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1DA50F8-76D4-B722-BF76-9CF1B53B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8093D9-C0C5-91A0-2C98-340A6369FEA6}"/>
              </a:ext>
            </a:extLst>
          </p:cNvPr>
          <p:cNvCxnSpPr/>
          <p:nvPr/>
        </p:nvCxnSpPr>
        <p:spPr>
          <a:xfrm>
            <a:off x="199176" y="6793903"/>
            <a:ext cx="1738266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>
            <a:extLst>
              <a:ext uri="{FF2B5EF4-FFF2-40B4-BE49-F238E27FC236}">
                <a16:creationId xmlns:a16="http://schemas.microsoft.com/office/drawing/2014/main" id="{53958223-D71F-2A03-1065-2D5159E197B3}"/>
              </a:ext>
            </a:extLst>
          </p:cNvPr>
          <p:cNvSpPr/>
          <p:nvPr/>
        </p:nvSpPr>
        <p:spPr>
          <a:xfrm>
            <a:off x="923731" y="5542384"/>
            <a:ext cx="579394" cy="63448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03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00F0006-2D98-6065-5A95-4C970430176F}"/>
              </a:ext>
            </a:extLst>
          </p:cNvPr>
          <p:cNvSpPr/>
          <p:nvPr/>
        </p:nvSpPr>
        <p:spPr>
          <a:xfrm>
            <a:off x="2685108" y="1509666"/>
            <a:ext cx="3603279" cy="16228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Study the irradiation effects in pure tungsten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3BC6B4-6CB8-62CC-A5F0-CCE0C5A4266B}"/>
              </a:ext>
            </a:extLst>
          </p:cNvPr>
          <p:cNvSpPr/>
          <p:nvPr/>
        </p:nvSpPr>
        <p:spPr>
          <a:xfrm>
            <a:off x="8148873" y="1509665"/>
            <a:ext cx="3603279" cy="16228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Design and develop a novel tungsten-based high-entropy alloy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2A73A-75B1-303C-E057-F4B5AE54AF66}"/>
              </a:ext>
            </a:extLst>
          </p:cNvPr>
          <p:cNvSpPr/>
          <p:nvPr/>
        </p:nvSpPr>
        <p:spPr>
          <a:xfrm>
            <a:off x="5638326" y="4155172"/>
            <a:ext cx="3603279" cy="1919335"/>
          </a:xfrm>
          <a:prstGeom prst="ellipse">
            <a:avLst/>
          </a:prstGeom>
          <a:solidFill>
            <a:srgbClr val="C8ADFF">
              <a:alpha val="2902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Study the irradiation effects in tungsten-based high-entropy alloys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12C3DF-E94E-8BA3-B4B3-C403044EF3E6}"/>
              </a:ext>
            </a:extLst>
          </p:cNvPr>
          <p:cNvSpPr/>
          <p:nvPr/>
        </p:nvSpPr>
        <p:spPr>
          <a:xfrm>
            <a:off x="318108" y="1509666"/>
            <a:ext cx="1297937" cy="1794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" pitchFamily="2" charset="0"/>
              </a:rPr>
              <a:t>In this dissertation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EFA2B7-34F5-37F3-6275-B7C001A0628A}"/>
              </a:ext>
            </a:extLst>
          </p:cNvPr>
          <p:cNvSpPr/>
          <p:nvPr/>
        </p:nvSpPr>
        <p:spPr>
          <a:xfrm>
            <a:off x="318108" y="4283088"/>
            <a:ext cx="1297937" cy="1794051"/>
          </a:xfrm>
          <a:prstGeom prst="rect">
            <a:avLst/>
          </a:prstGeom>
          <a:solidFill>
            <a:srgbClr val="C8A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Times" pitchFamily="2" charset="0"/>
              </a:rPr>
              <a:t>Science that will be enabled by this dissertation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72C960-B55C-7A8A-02CA-F579CFE61B81}"/>
              </a:ext>
            </a:extLst>
          </p:cNvPr>
          <p:cNvSpPr/>
          <p:nvPr/>
        </p:nvSpPr>
        <p:spPr>
          <a:xfrm>
            <a:off x="3144667" y="3245106"/>
            <a:ext cx="30364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latin typeface="Times" pitchFamily="2" charset="0"/>
              </a:rPr>
              <a:t>part of the database for machine learning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C64336F-46AB-5B53-0C99-9C29A789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20" y="0"/>
            <a:ext cx="969447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Contribution to this project and broader impacts for science</a:t>
            </a:r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54352-ACAD-24D4-0811-58422B46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FFCE4E-E2B1-AA56-3CF0-57A4419C1DCD}"/>
              </a:ext>
            </a:extLst>
          </p:cNvPr>
          <p:cNvCxnSpPr/>
          <p:nvPr/>
        </p:nvCxnSpPr>
        <p:spPr>
          <a:xfrm flipH="1">
            <a:off x="8220547" y="3139509"/>
            <a:ext cx="1104522" cy="101566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1B6F9F-3F36-1510-94A3-25B393ACECDC}"/>
              </a:ext>
            </a:extLst>
          </p:cNvPr>
          <p:cNvCxnSpPr>
            <a:cxnSpLocks/>
          </p:cNvCxnSpPr>
          <p:nvPr/>
        </p:nvCxnSpPr>
        <p:spPr>
          <a:xfrm>
            <a:off x="5494699" y="3040245"/>
            <a:ext cx="1062273" cy="1114927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C48FE-AF96-D9F9-6EBD-29233AEE3ACB}"/>
              </a:ext>
            </a:extLst>
          </p:cNvPr>
          <p:cNvCxnSpPr>
            <a:cxnSpLocks/>
          </p:cNvCxnSpPr>
          <p:nvPr/>
        </p:nvCxnSpPr>
        <p:spPr>
          <a:xfrm>
            <a:off x="10296334" y="6789377"/>
            <a:ext cx="86913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C7217EE-B886-CF4A-52A6-11D67ADA0DF6}"/>
              </a:ext>
            </a:extLst>
          </p:cNvPr>
          <p:cNvSpPr/>
          <p:nvPr/>
        </p:nvSpPr>
        <p:spPr>
          <a:xfrm>
            <a:off x="8772808" y="3316602"/>
            <a:ext cx="29216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Provide methodologies</a:t>
            </a:r>
          </a:p>
        </p:txBody>
      </p:sp>
    </p:spTree>
    <p:extLst>
      <p:ext uri="{BB962C8B-B14F-4D97-AF65-F5344CB8AC3E}">
        <p14:creationId xmlns:p14="http://schemas.microsoft.com/office/powerpoint/2010/main" val="2569045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CD3A19-FA2D-8A96-C8ED-04E79C55D23B}"/>
              </a:ext>
            </a:extLst>
          </p:cNvPr>
          <p:cNvSpPr txBox="1"/>
          <p:nvPr/>
        </p:nvSpPr>
        <p:spPr>
          <a:xfrm>
            <a:off x="606582" y="1575303"/>
            <a:ext cx="340747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MUEXLY Group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Enrique Martinez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Saez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Qianran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Yu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Hyunsoo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Liam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Myhill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Sanad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Alturk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Mohammad Hossein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Nahavandian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Muhammed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Kose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Jacob Jeffries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Prashant Kumar Jha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Akshay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Korpe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4685F-8FAF-7727-DE66-2C67188BB2A1}"/>
              </a:ext>
            </a:extLst>
          </p:cNvPr>
          <p:cNvSpPr txBox="1"/>
          <p:nvPr/>
        </p:nvSpPr>
        <p:spPr>
          <a:xfrm>
            <a:off x="4719661" y="1584356"/>
            <a:ext cx="27526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Marian Kennedy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Dilpuneet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Aidhy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Jianhua Tong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Ballato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BF222-BF4E-C0D2-4370-4034F9FC703F}"/>
              </a:ext>
            </a:extLst>
          </p:cNvPr>
          <p:cNvSpPr txBox="1"/>
          <p:nvPr/>
        </p:nvSpPr>
        <p:spPr>
          <a:xfrm>
            <a:off x="8177946" y="1584356"/>
            <a:ext cx="26060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Clemson MSE staff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Diane Nations Swope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Tonya Bledsoe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 Kinard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David White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James Lowe</a:t>
            </a: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69AFF-F2A0-99D4-4E2F-8CE9F3AB2B77}"/>
              </a:ext>
            </a:extLst>
          </p:cNvPr>
          <p:cNvSpPr txBox="1"/>
          <p:nvPr/>
        </p:nvSpPr>
        <p:spPr>
          <a:xfrm>
            <a:off x="-16703" y="6769926"/>
            <a:ext cx="2082297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latin typeface="Times" pitchFamily="2" charset="0"/>
              </a:rPr>
              <a:t>My wife: Sha Wan (But she is too shy…)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31CC7D1-ADFF-472B-EB50-B8257A73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7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F2EC7-E9C3-1FA5-54D3-703F206B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47B58F-FCE0-BD7E-C85B-E838C48D367D}"/>
              </a:ext>
            </a:extLst>
          </p:cNvPr>
          <p:cNvCxnSpPr>
            <a:cxnSpLocks/>
          </p:cNvCxnSpPr>
          <p:nvPr/>
        </p:nvCxnSpPr>
        <p:spPr>
          <a:xfrm>
            <a:off x="10275684" y="6794624"/>
            <a:ext cx="86913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2F1550-ABEB-C785-1845-3168022C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213" y="5439133"/>
            <a:ext cx="1876734" cy="738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7DC7F-6A98-1AEC-D146-54676030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62" y="5439133"/>
            <a:ext cx="721472" cy="7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7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A28D73A-D34E-C37E-D444-C4E18609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Questions and discussion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259FF-BFD3-ABD4-C021-18F2C5FE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A00901-0997-2647-98F5-42604A7517C8}"/>
              </a:ext>
            </a:extLst>
          </p:cNvPr>
          <p:cNvGrpSpPr/>
          <p:nvPr/>
        </p:nvGrpSpPr>
        <p:grpSpPr>
          <a:xfrm>
            <a:off x="8942390" y="2771565"/>
            <a:ext cx="2736548" cy="2147153"/>
            <a:chOff x="8954021" y="2881163"/>
            <a:chExt cx="2736548" cy="2147153"/>
          </a:xfrm>
        </p:grpSpPr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53BEEA0F-0688-052C-F642-18DA117A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4021" y="3324428"/>
              <a:ext cx="2736548" cy="17038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FDE36C-41AC-0E6A-E0B5-892860D992E7}"/>
                </a:ext>
              </a:extLst>
            </p:cNvPr>
            <p:cNvSpPr txBox="1"/>
            <p:nvPr/>
          </p:nvSpPr>
          <p:spPr>
            <a:xfrm>
              <a:off x="10048021" y="2881163"/>
              <a:ext cx="5485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 b="1" i="0">
                  <a:solidFill>
                    <a:srgbClr val="333333"/>
                  </a:solidFill>
                  <a:effectLst/>
                  <a:latin typeface="Open Sans" panose="020B0606030504020204" pitchFamily="34" charset="0"/>
                </a:defRPr>
              </a:lvl1pPr>
            </a:lstStyle>
            <a:p>
              <a:r>
                <a:rPr lang="en-US" b="0" dirty="0">
                  <a:latin typeface="Times" pitchFamily="2" charset="0"/>
                </a:rPr>
                <a:t>ODTT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65B59D-F72A-0FDD-75DA-4BC423EAF5F6}"/>
              </a:ext>
            </a:extLst>
          </p:cNvPr>
          <p:cNvSpPr txBox="1"/>
          <p:nvPr/>
        </p:nvSpPr>
        <p:spPr>
          <a:xfrm>
            <a:off x="5593195" y="1690806"/>
            <a:ext cx="320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Project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9991B-94C8-2F7F-4372-15875D2387AE}"/>
              </a:ext>
            </a:extLst>
          </p:cNvPr>
          <p:cNvSpPr txBox="1"/>
          <p:nvPr/>
        </p:nvSpPr>
        <p:spPr>
          <a:xfrm>
            <a:off x="2979546" y="1690806"/>
            <a:ext cx="320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Project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F48CA-2918-8C6B-48DD-99700016CC1E}"/>
              </a:ext>
            </a:extLst>
          </p:cNvPr>
          <p:cNvSpPr txBox="1"/>
          <p:nvPr/>
        </p:nvSpPr>
        <p:spPr>
          <a:xfrm>
            <a:off x="387698" y="1744942"/>
            <a:ext cx="320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Project 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B79F62-044F-6E54-2147-040CFDE91003}"/>
              </a:ext>
            </a:extLst>
          </p:cNvPr>
          <p:cNvCxnSpPr>
            <a:cxnSpLocks/>
          </p:cNvCxnSpPr>
          <p:nvPr/>
        </p:nvCxnSpPr>
        <p:spPr>
          <a:xfrm>
            <a:off x="10256579" y="6791704"/>
            <a:ext cx="869133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9A7E76-C538-407C-4F73-209CB950B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" t="46825" r="33" b="531"/>
          <a:stretch/>
        </p:blipFill>
        <p:spPr>
          <a:xfrm>
            <a:off x="49587" y="2771565"/>
            <a:ext cx="3541713" cy="232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C8DD0-E6FD-F3AB-DD7B-4652ADBB7278}"/>
              </a:ext>
            </a:extLst>
          </p:cNvPr>
          <p:cNvSpPr txBox="1"/>
          <p:nvPr/>
        </p:nvSpPr>
        <p:spPr>
          <a:xfrm>
            <a:off x="8774996" y="1727020"/>
            <a:ext cx="320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Project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D9F5AB-3150-B468-B33D-8FBCE3735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79" t="15590" r="28725" b="10404"/>
          <a:stretch/>
        </p:blipFill>
        <p:spPr>
          <a:xfrm>
            <a:off x="6226114" y="2503805"/>
            <a:ext cx="1851907" cy="2665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4DD8E-F8AF-27D0-61EA-40D74CA74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050" y="3825521"/>
            <a:ext cx="1089115" cy="229173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93AF66-5711-3BBA-D085-2BDF03DA15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1" t="6102" r="10791" b="8672"/>
          <a:stretch/>
        </p:blipFill>
        <p:spPr bwMode="auto">
          <a:xfrm>
            <a:off x="4362375" y="2425406"/>
            <a:ext cx="546331" cy="30148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1567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7E9D-260B-DBAB-EC5D-AC0C5184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i="1" dirty="0"/>
              <a:t>Elastic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3AA8D-973F-EBEB-BB5D-FBAB6838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673DA-53B4-9D27-0B1E-92BCF01D8314}"/>
              </a:ext>
            </a:extLst>
          </p:cNvPr>
          <p:cNvSpPr txBox="1"/>
          <p:nvPr/>
        </p:nvSpPr>
        <p:spPr>
          <a:xfrm>
            <a:off x="3047246" y="193109"/>
            <a:ext cx="60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Backup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F4523A-4384-C6F7-EADE-9626449B1A2E}"/>
                  </a:ext>
                </a:extLst>
              </p:cNvPr>
              <p:cNvSpPr txBox="1"/>
              <p:nvPr/>
            </p:nvSpPr>
            <p:spPr>
              <a:xfrm>
                <a:off x="-92619" y="1333661"/>
                <a:ext cx="6097508" cy="7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F4523A-4384-C6F7-EADE-9626449B1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619" y="1333661"/>
                <a:ext cx="6097508" cy="7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FA572AC-077F-4CA7-080E-9A040FCC8160}"/>
              </a:ext>
            </a:extLst>
          </p:cNvPr>
          <p:cNvSpPr txBox="1"/>
          <p:nvPr/>
        </p:nvSpPr>
        <p:spPr>
          <a:xfrm>
            <a:off x="1224659" y="3201862"/>
            <a:ext cx="928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Instead of enthalpy of mixing, we can also fit the new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concentration-independent effective cluster interaction J of elastic constant C</a:t>
            </a:r>
            <a:r>
              <a:rPr lang="en-US" sz="1800" baseline="-25000" dirty="0">
                <a:latin typeface="Times" panose="02020603050405020304" pitchFamily="18" charset="0"/>
                <a:cs typeface="Times" panose="02020603050405020304" pitchFamily="18" charset="0"/>
              </a:rPr>
              <a:t>11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C</a:t>
            </a:r>
            <a:r>
              <a:rPr lang="en-US" sz="1800" baseline="-25000" dirty="0">
                <a:latin typeface="Times" panose="02020603050405020304" pitchFamily="18" charset="0"/>
                <a:cs typeface="Times" panose="02020603050405020304" pitchFamily="18" charset="0"/>
              </a:rPr>
              <a:t>12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</a:t>
            </a:r>
            <a:r>
              <a:rPr lang="en-US" sz="1800" baseline="-25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and</a:t>
            </a:r>
            <a:r>
              <a:rPr lang="en-US" sz="1800" baseline="-250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sz="1800" baseline="-25000" dirty="0">
                <a:latin typeface="Times" panose="02020603050405020304" pitchFamily="18" charset="0"/>
                <a:cs typeface="Times" panose="02020603050405020304" pitchFamily="18" charset="0"/>
              </a:rPr>
              <a:t>44.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 Then using the same correlation function obtained by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applying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Monte Carlo to calculate the elastic constant and the elastic modulus.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C62A5-03F2-F05E-4F8E-65B0466379BC}"/>
                  </a:ext>
                </a:extLst>
              </p:cNvPr>
              <p:cNvSpPr txBox="1"/>
              <p:nvPr/>
            </p:nvSpPr>
            <p:spPr>
              <a:xfrm>
                <a:off x="5630591" y="1315233"/>
                <a:ext cx="6097508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C62A5-03F2-F05E-4F8E-65B04663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91" y="1315233"/>
                <a:ext cx="6097508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F693C5-5511-07C2-5827-9D0D2D9A4A9C}"/>
              </a:ext>
            </a:extLst>
          </p:cNvPr>
          <p:cNvCxnSpPr/>
          <p:nvPr/>
        </p:nvCxnSpPr>
        <p:spPr>
          <a:xfrm>
            <a:off x="5317402" y="1683641"/>
            <a:ext cx="1557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794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E034E-6FA3-4DAB-8FD9-0DBDAEFF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68B9084A-9E1A-B92A-AB53-DBB0EE28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64" y="1086415"/>
            <a:ext cx="4455569" cy="44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660FAE2C-62DD-3A92-B44C-46900A0B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Structural Reliability under Irradiation Damage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DDFF85-6B40-BA14-6C74-21C6809E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13C3F-6AFB-7E9C-9B1D-D86CB6CCA0B3}"/>
                  </a:ext>
                </a:extLst>
              </p:cNvPr>
              <p:cNvSpPr txBox="1"/>
              <p:nvPr/>
            </p:nvSpPr>
            <p:spPr>
              <a:xfrm>
                <a:off x="5480575" y="4116850"/>
                <a:ext cx="1915076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" pitchFamily="2" charset="0"/>
                  </a:rPr>
                  <a:t>Fusion reaction:</a:t>
                </a:r>
              </a:p>
              <a:p>
                <a:endParaRPr lang="en-US" dirty="0">
                  <a:latin typeface="Time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𝑯𝒆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dirty="0">
                  <a:latin typeface="Times" pitchFamily="2" charset="0"/>
                </a:endParaRPr>
              </a:p>
              <a:p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D : deuterium</a:t>
                </a:r>
              </a:p>
              <a:p>
                <a:r>
                  <a:rPr lang="en-US" dirty="0">
                    <a:latin typeface="Times" pitchFamily="2" charset="0"/>
                  </a:rPr>
                  <a:t>T : tritium </a:t>
                </a:r>
              </a:p>
              <a:p>
                <a:r>
                  <a:rPr lang="en-US" dirty="0">
                    <a:latin typeface="Times" pitchFamily="2" charset="0"/>
                  </a:rPr>
                  <a:t>n : neutron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913C3F-6AFB-7E9C-9B1D-D86CB6CCA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575" y="4116850"/>
                <a:ext cx="1915076" cy="2031325"/>
              </a:xfrm>
              <a:prstGeom prst="rect">
                <a:avLst/>
              </a:prstGeom>
              <a:blipFill>
                <a:blip r:embed="rId2"/>
                <a:stretch>
                  <a:fillRect l="-2215" t="-1190" b="-32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EEAA89-D5DC-9D7A-6BE6-309A9835430C}"/>
              </a:ext>
            </a:extLst>
          </p:cNvPr>
          <p:cNvGrpSpPr/>
          <p:nvPr/>
        </p:nvGrpSpPr>
        <p:grpSpPr>
          <a:xfrm>
            <a:off x="5610025" y="1013782"/>
            <a:ext cx="1656176" cy="2791230"/>
            <a:chOff x="5339239" y="3589606"/>
            <a:chExt cx="2297242" cy="39673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D10664-8A78-B99A-C368-F80000DC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239" y="4108989"/>
              <a:ext cx="2297242" cy="3447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A223D1-1CF1-D358-4E1D-4877B6501FF2}"/>
                </a:ext>
              </a:extLst>
            </p:cNvPr>
            <p:cNvSpPr txBox="1"/>
            <p:nvPr/>
          </p:nvSpPr>
          <p:spPr>
            <a:xfrm>
              <a:off x="5921080" y="3589606"/>
              <a:ext cx="7855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" pitchFamily="2" charset="0"/>
                </a:rPr>
                <a:t>Divertor</a:t>
              </a:r>
              <a:endParaRPr lang="en-US" sz="1400" dirty="0">
                <a:latin typeface="Times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D813AA-58A7-F229-2FD7-8E690148C41A}"/>
              </a:ext>
            </a:extLst>
          </p:cNvPr>
          <p:cNvGrpSpPr/>
          <p:nvPr/>
        </p:nvGrpSpPr>
        <p:grpSpPr>
          <a:xfrm>
            <a:off x="8388427" y="4060536"/>
            <a:ext cx="3187545" cy="1649162"/>
            <a:chOff x="7992431" y="4353170"/>
            <a:chExt cx="3187545" cy="16491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79939D-458D-245E-8198-906116E8DBDF}"/>
                </a:ext>
              </a:extLst>
            </p:cNvPr>
            <p:cNvSpPr/>
            <p:nvPr/>
          </p:nvSpPr>
          <p:spPr>
            <a:xfrm>
              <a:off x="7992431" y="4353170"/>
              <a:ext cx="1558534" cy="79284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Times" pitchFamily="2" charset="0"/>
                </a:rPr>
                <a:t>Irradiation hardening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BC02DA-7985-EA11-E3C9-50C8FA53C140}"/>
                </a:ext>
              </a:extLst>
            </p:cNvPr>
            <p:cNvSpPr/>
            <p:nvPr/>
          </p:nvSpPr>
          <p:spPr>
            <a:xfrm>
              <a:off x="9621441" y="4353170"/>
              <a:ext cx="1558535" cy="79284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Times" pitchFamily="2" charset="0"/>
                </a:rPr>
                <a:t>Irradiation embrittlement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4D115C-9A1C-F87D-A494-FBF4F17FC2FF}"/>
                </a:ext>
              </a:extLst>
            </p:cNvPr>
            <p:cNvSpPr/>
            <p:nvPr/>
          </p:nvSpPr>
          <p:spPr>
            <a:xfrm>
              <a:off x="7992431" y="5209489"/>
              <a:ext cx="1558534" cy="7928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Times" pitchFamily="2" charset="0"/>
                </a:rPr>
                <a:t>Irradiation swelling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83CCA2-3CA0-04F5-DE0D-531BD0CD10A2}"/>
                </a:ext>
              </a:extLst>
            </p:cNvPr>
            <p:cNvSpPr/>
            <p:nvPr/>
          </p:nvSpPr>
          <p:spPr>
            <a:xfrm>
              <a:off x="9621442" y="5209488"/>
              <a:ext cx="1558534" cy="79284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Irradiation creep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7C52C3D-1D4C-B076-D7C4-E1C372BA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26" y="1608397"/>
            <a:ext cx="4636592" cy="3244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ABD34F-1228-2F4B-5DBF-621A06514815}"/>
              </a:ext>
            </a:extLst>
          </p:cNvPr>
          <p:cNvSpPr txBox="1"/>
          <p:nvPr/>
        </p:nvSpPr>
        <p:spPr>
          <a:xfrm>
            <a:off x="416459" y="4942596"/>
            <a:ext cx="454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Tokamak fusion reactor (International Thermonuclear Experimental Reactor (ITER)) </a:t>
            </a:r>
            <a:r>
              <a:rPr lang="en-US" sz="1200" baseline="30000" dirty="0">
                <a:latin typeface="Times" pitchFamily="2" charset="0"/>
              </a:rPr>
              <a:t>[1]</a:t>
            </a:r>
            <a:r>
              <a:rPr lang="en-US" sz="1200" dirty="0">
                <a:latin typeface="Times" pitchFamily="2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E452C3-D346-37D1-4072-FE2182936583}"/>
              </a:ext>
            </a:extLst>
          </p:cNvPr>
          <p:cNvSpPr txBox="1"/>
          <p:nvPr/>
        </p:nvSpPr>
        <p:spPr>
          <a:xfrm>
            <a:off x="204001" y="5963509"/>
            <a:ext cx="477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" pitchFamily="2" charset="0"/>
              </a:rPr>
              <a:t>[1] The beauty of the beast. ITER 2013. http://www.iter.org/newsline/252/1449. Accessed 13 Dec 2020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80993F-E776-5CB8-7A1C-9DAB9620A99E}"/>
              </a:ext>
            </a:extLst>
          </p:cNvPr>
          <p:cNvGrpSpPr/>
          <p:nvPr/>
        </p:nvGrpSpPr>
        <p:grpSpPr>
          <a:xfrm>
            <a:off x="8539388" y="1277032"/>
            <a:ext cx="3652612" cy="2385975"/>
            <a:chOff x="8163716" y="3064664"/>
            <a:chExt cx="3761349" cy="29043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7248CF-FF7B-B6D2-A23C-6308AABE22D1}"/>
                </a:ext>
              </a:extLst>
            </p:cNvPr>
            <p:cNvSpPr txBox="1"/>
            <p:nvPr/>
          </p:nvSpPr>
          <p:spPr>
            <a:xfrm>
              <a:off x="8163716" y="3064664"/>
              <a:ext cx="3613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</a:lstStyle>
            <a:p>
              <a:r>
                <a:rPr lang="en-US" sz="1600" dirty="0"/>
                <a:t>Tungsten (W) is a common plasma-facing material (PFM) because of: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B890D5-4FF9-56AB-8B92-1AB3D0456386}"/>
                </a:ext>
              </a:extLst>
            </p:cNvPr>
            <p:cNvSpPr txBox="1"/>
            <p:nvPr/>
          </p:nvSpPr>
          <p:spPr>
            <a:xfrm>
              <a:off x="8208158" y="3758626"/>
              <a:ext cx="3716907" cy="2210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high sputtering threshold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high thermal conductivity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high melting point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low sputtering yield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C2BA8-0258-9427-B3CD-944D4DDCFE7A}"/>
              </a:ext>
            </a:extLst>
          </p:cNvPr>
          <p:cNvCxnSpPr>
            <a:cxnSpLocks/>
          </p:cNvCxnSpPr>
          <p:nvPr/>
        </p:nvCxnSpPr>
        <p:spPr>
          <a:xfrm>
            <a:off x="204001" y="6784850"/>
            <a:ext cx="170767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8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531E65-B7D5-7653-C573-3D026A79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9" r="16483"/>
          <a:stretch/>
        </p:blipFill>
        <p:spPr bwMode="auto">
          <a:xfrm>
            <a:off x="8191476" y="1502873"/>
            <a:ext cx="3878026" cy="230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F6406-CF12-9A9E-A602-1B8D654D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76" y="3923236"/>
            <a:ext cx="3878026" cy="234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F7878-5FF7-6C91-C292-A2F2C03EC121}"/>
              </a:ext>
            </a:extLst>
          </p:cNvPr>
          <p:cNvSpPr txBox="1"/>
          <p:nvPr/>
        </p:nvSpPr>
        <p:spPr>
          <a:xfrm>
            <a:off x="9020307" y="1166948"/>
            <a:ext cx="23663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1" dirty="0"/>
              <a:t>SEM pictures of fuzz </a:t>
            </a:r>
            <a:r>
              <a:rPr lang="en-US" altLang="zh-CN" b="1" dirty="0"/>
              <a:t>structure in W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E6FC0-AD03-C5A6-E092-3BF04447C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1108"/>
            <a:ext cx="8191476" cy="4342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17E06-35C7-EE81-8D55-35E7C8AB4CF4}"/>
              </a:ext>
            </a:extLst>
          </p:cNvPr>
          <p:cNvSpPr txBox="1"/>
          <p:nvPr/>
        </p:nvSpPr>
        <p:spPr>
          <a:xfrm>
            <a:off x="122498" y="6102135"/>
            <a:ext cx="50770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i="0" dirty="0">
                <a:latin typeface="Times" pitchFamily="2" charset="0"/>
              </a:rPr>
              <a:t>[1] Wirth, B. D., et al. "Fusion materials modeling: Challenges and opportunities." MRS bulletin 36.3 (2011): 216-222.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6DDC8-931B-5B59-8D50-6EE22BC1BEAF}"/>
              </a:ext>
            </a:extLst>
          </p:cNvPr>
          <p:cNvSpPr txBox="1"/>
          <p:nvPr/>
        </p:nvSpPr>
        <p:spPr>
          <a:xfrm>
            <a:off x="8134248" y="5992669"/>
            <a:ext cx="2150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Kajita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Sakaguchi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2009]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610A9-37D1-1A62-46DD-AFF436BC0406}"/>
              </a:ext>
            </a:extLst>
          </p:cNvPr>
          <p:cNvSpPr txBox="1"/>
          <p:nvPr/>
        </p:nvSpPr>
        <p:spPr>
          <a:xfrm>
            <a:off x="8134248" y="1531553"/>
            <a:ext cx="2485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[Baldwin M.J</a:t>
            </a:r>
            <a:r>
              <a:rPr lang="en-US"/>
              <a:t>., Doerner</a:t>
            </a:r>
            <a:r>
              <a:rPr lang="en-US" dirty="0"/>
              <a:t> R.P., </a:t>
            </a:r>
            <a:r>
              <a:rPr lang="en-US"/>
              <a:t>2009]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1EBDB-3F84-F906-3B87-FE845C7D586C}"/>
              </a:ext>
            </a:extLst>
          </p:cNvPr>
          <p:cNvSpPr txBox="1"/>
          <p:nvPr/>
        </p:nvSpPr>
        <p:spPr>
          <a:xfrm>
            <a:off x="1495860" y="5895182"/>
            <a:ext cx="5199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200" dirty="0"/>
              <a:t>Schematics of </a:t>
            </a:r>
            <a:r>
              <a:rPr lang="en-US" altLang="zh-CN" sz="1200" dirty="0"/>
              <a:t>t</a:t>
            </a:r>
            <a:r>
              <a:rPr lang="en-US" sz="1200" dirty="0"/>
              <a:t>he effect of irradiation on the atomic structure in tungsten </a:t>
            </a:r>
            <a:r>
              <a:rPr lang="en-US" sz="1200" baseline="30000" dirty="0"/>
              <a:t>[1]</a:t>
            </a:r>
            <a:endParaRPr lang="en-US" sz="12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2917AA-B75E-AEA7-C541-9B928A75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9F5BF1-5798-BB84-2314-77D8DA756237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E63CE5DF-BF5B-433A-719F-5DDD2FC6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41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Irradiation damage in body-centered cubic (BCC) tungsten (W)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C23B6-E2FD-1EC6-80AB-A601846A43EF}"/>
              </a:ext>
            </a:extLst>
          </p:cNvPr>
          <p:cNvGrpSpPr/>
          <p:nvPr/>
        </p:nvGrpSpPr>
        <p:grpSpPr>
          <a:xfrm>
            <a:off x="1374430" y="3429000"/>
            <a:ext cx="5329863" cy="1830621"/>
            <a:chOff x="1374430" y="3429000"/>
            <a:chExt cx="5329863" cy="18306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2096D8-5715-8FA6-E8F8-FD241F204C8B}"/>
                </a:ext>
              </a:extLst>
            </p:cNvPr>
            <p:cNvSpPr/>
            <p:nvPr/>
          </p:nvSpPr>
          <p:spPr>
            <a:xfrm>
              <a:off x="6077893" y="3429000"/>
              <a:ext cx="626400" cy="626952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F0DB93-7611-19D0-7E77-0D3003C340C8}"/>
                </a:ext>
              </a:extLst>
            </p:cNvPr>
            <p:cNvSpPr/>
            <p:nvPr/>
          </p:nvSpPr>
          <p:spPr>
            <a:xfrm>
              <a:off x="4600140" y="3839184"/>
              <a:ext cx="626400" cy="626952"/>
            </a:xfrm>
            <a:prstGeom prst="ellipse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1A8DF6-470E-EB5B-072A-39F4800CE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104" y="5018364"/>
              <a:ext cx="715460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094EF2-F0B9-A880-8AC6-2925DB68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2709" y="5018364"/>
              <a:ext cx="1155627" cy="2412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29BB81-68B5-6E7C-CFA6-B6067B2C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4430" y="5042176"/>
              <a:ext cx="523875" cy="1809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2FE562-62F5-E718-F82D-BFDC804D1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64" t="833" b="-1"/>
            <a:stretch/>
          </p:blipFill>
          <p:spPr>
            <a:xfrm>
              <a:off x="3666657" y="5042176"/>
              <a:ext cx="914469" cy="179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0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B532A86-8735-6C2F-2E39-B2A4592F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28" y="1278216"/>
            <a:ext cx="3258823" cy="40986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159832D-6D9A-81BD-8F6B-CFB5A052CD1E}"/>
              </a:ext>
            </a:extLst>
          </p:cNvPr>
          <p:cNvGrpSpPr/>
          <p:nvPr/>
        </p:nvGrpSpPr>
        <p:grpSpPr>
          <a:xfrm>
            <a:off x="190135" y="1251103"/>
            <a:ext cx="3167912" cy="4470687"/>
            <a:chOff x="4108357" y="1152456"/>
            <a:chExt cx="3393878" cy="52636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91206D-CAA5-CD74-9877-211E503F9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332" y="1152456"/>
              <a:ext cx="2924555" cy="5002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5DB746-A4E2-8FFC-38C1-E198E8445E22}"/>
                </a:ext>
              </a:extLst>
            </p:cNvPr>
            <p:cNvSpPr txBox="1"/>
            <p:nvPr/>
          </p:nvSpPr>
          <p:spPr>
            <a:xfrm>
              <a:off x="4108357" y="6154496"/>
              <a:ext cx="33938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Schematics of initial fuzz growth from TEM images</a:t>
              </a:r>
              <a:r>
                <a:rPr lang="en-US" sz="11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endPara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F37309-CBF2-312B-1784-94C75681BE00}"/>
              </a:ext>
            </a:extLst>
          </p:cNvPr>
          <p:cNvSpPr txBox="1"/>
          <p:nvPr/>
        </p:nvSpPr>
        <p:spPr>
          <a:xfrm>
            <a:off x="72427" y="6015861"/>
            <a:ext cx="8079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sz="800" i="0" dirty="0">
                <a:latin typeface="Times" pitchFamily="2" charset="0"/>
              </a:rPr>
              <a:t>[1] </a:t>
            </a:r>
            <a:r>
              <a:rPr lang="en-US" sz="800" i="0" dirty="0" err="1">
                <a:latin typeface="Times" pitchFamily="2" charset="0"/>
              </a:rPr>
              <a:t>Kajita</a:t>
            </a:r>
            <a:r>
              <a:rPr lang="en-US" sz="800" i="0" dirty="0">
                <a:latin typeface="Times" pitchFamily="2" charset="0"/>
              </a:rPr>
              <a:t>, Shin, et al. "TEM observation of the growth process of helium nanobubbles on tungsten: Nanostructure formation mechanism." Journal of nuclear materials 418.1-3 (2011): 152-158.</a:t>
            </a:r>
          </a:p>
          <a:p>
            <a:r>
              <a:rPr lang="en-US" sz="800" i="0" dirty="0">
                <a:latin typeface="Times" pitchFamily="2" charset="0"/>
              </a:rPr>
              <a:t>[2] Dasgupta, Dwaipayan, et al. "On the origin of ‘fuzz’ formation in plasma-facing materials." Nuclear Fusion 59.8 (2019): 086057.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AA8AF7-3B05-17A5-4318-5C59EEBC91EF}"/>
              </a:ext>
            </a:extLst>
          </p:cNvPr>
          <p:cNvCxnSpPr>
            <a:cxnSpLocks/>
          </p:cNvCxnSpPr>
          <p:nvPr/>
        </p:nvCxnSpPr>
        <p:spPr>
          <a:xfrm>
            <a:off x="3520639" y="1138589"/>
            <a:ext cx="0" cy="4877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FDED65-9DD5-B1C1-8E56-50FC1600B6DE}"/>
              </a:ext>
            </a:extLst>
          </p:cNvPr>
          <p:cNvCxnSpPr>
            <a:cxnSpLocks/>
          </p:cNvCxnSpPr>
          <p:nvPr/>
        </p:nvCxnSpPr>
        <p:spPr>
          <a:xfrm>
            <a:off x="7798197" y="1176906"/>
            <a:ext cx="0" cy="48389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2AB4DB-BA0E-2B95-17EF-87A3821878D3}"/>
              </a:ext>
            </a:extLst>
          </p:cNvPr>
          <p:cNvSpPr txBox="1"/>
          <p:nvPr/>
        </p:nvSpPr>
        <p:spPr>
          <a:xfrm>
            <a:off x="3539905" y="5511507"/>
            <a:ext cx="4285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Schematic representation of the evolution of surface nanostructure</a:t>
            </a:r>
            <a:r>
              <a:rPr lang="en-US" baseline="30000" dirty="0"/>
              <a:t>[2]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4BA6-2BAA-EBAD-6E61-28B30C749CBF}"/>
              </a:ext>
            </a:extLst>
          </p:cNvPr>
          <p:cNvSpPr txBox="1"/>
          <p:nvPr/>
        </p:nvSpPr>
        <p:spPr>
          <a:xfrm>
            <a:off x="8039479" y="1217461"/>
            <a:ext cx="397290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Mechanism: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Helium (H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atoms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W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atoms encounter other He atoms and form bubbles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He bubbles can eject W atoms to bulk to become self-interstitial atoms (SIAs)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SIAs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 form prismatic &lt;111&gt;-dislocation loops and annihilate on the surface, making a flat surface wavelike.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Near-surface He bubbles break and leave craters.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EF5C55-38C2-7364-CA4C-3B00D5D7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6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ormation of f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uzz structure</a:t>
            </a:r>
            <a:b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FE7BF-2648-88C1-E60E-F34B176D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344652-1205-8E68-5777-831BD88EFD94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58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C1942-9581-63C7-E1D5-997C58BEC9E2}"/>
              </a:ext>
            </a:extLst>
          </p:cNvPr>
          <p:cNvSpPr txBox="1"/>
          <p:nvPr/>
        </p:nvSpPr>
        <p:spPr>
          <a:xfrm>
            <a:off x="6422537" y="1622213"/>
            <a:ext cx="42012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rabicPeriod"/>
              <a:defRPr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defRPr>
            </a:lvl1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Disadvantages</a:t>
            </a:r>
          </a:p>
          <a:p>
            <a:pPr marL="0" indent="0" algn="ctr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Very low fracture toughness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Blistering (&lt;800 K); He bubbles (1250 -1600 K)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Fuzz formation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High Ductile-to-brittle transition temperature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Low oxidation resistance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A4447-360C-9FA3-0E0A-8EB95DB2516C}"/>
              </a:ext>
            </a:extLst>
          </p:cNvPr>
          <p:cNvSpPr txBox="1"/>
          <p:nvPr/>
        </p:nvSpPr>
        <p:spPr>
          <a:xfrm>
            <a:off x="1325582" y="1622213"/>
            <a:ext cx="3792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Advantages</a:t>
            </a:r>
          </a:p>
          <a:p>
            <a:pPr algn="ctr"/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igh sputtering threshold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igh thermal conductivity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igh melting point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ow sputtering yield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Good High-temperature strength</a:t>
            </a:r>
          </a:p>
          <a:p>
            <a:endParaRPr lang="en-US" dirty="0">
              <a:solidFill>
                <a:srgbClr val="00B050"/>
              </a:solidFill>
              <a:latin typeface="Times" pitchFamily="2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D66FE3-411F-A748-2539-8D190D50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5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Considerations for Utilizing Tungsten</a:t>
            </a:r>
            <a:b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</a:br>
            <a:endParaRPr lang="en-US" sz="2400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7967B-916E-5BC1-8398-F662AADA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718550-4078-6590-6298-7F533FC999E9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9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098EED1-FA1D-4CC8-F542-157CD9A398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273755"/>
                  </p:ext>
                </p:extLst>
              </p:nvPr>
            </p:nvGraphicFramePr>
            <p:xfrm>
              <a:off x="915210" y="1448412"/>
              <a:ext cx="418208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67766">
                      <a:extLst>
                        <a:ext uri="{9D8B030D-6E8A-4147-A177-3AD203B41FA5}">
                          <a16:colId xmlns:a16="http://schemas.microsoft.com/office/drawing/2014/main" val="1730920814"/>
                        </a:ext>
                      </a:extLst>
                    </a:gridCol>
                    <a:gridCol w="909578">
                      <a:extLst>
                        <a:ext uri="{9D8B030D-6E8A-4147-A177-3AD203B41FA5}">
                          <a16:colId xmlns:a16="http://schemas.microsoft.com/office/drawing/2014/main" val="2845853295"/>
                        </a:ext>
                      </a:extLst>
                    </a:gridCol>
                    <a:gridCol w="2204739">
                      <a:extLst>
                        <a:ext uri="{9D8B030D-6E8A-4147-A177-3AD203B41FA5}">
                          <a16:colId xmlns:a16="http://schemas.microsoft.com/office/drawing/2014/main" val="799162485"/>
                        </a:ext>
                      </a:extLst>
                    </a:gridCol>
                  </a:tblGrid>
                  <a:tr h="250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Element</a:t>
                          </a:r>
                          <a:endParaRPr lang="en-US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T</a:t>
                          </a:r>
                          <a:r>
                            <a:rPr lang="en-US" baseline="-250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</a:t>
                          </a:r>
                          <a:r>
                            <a:rPr lang="en-US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(K)</a:t>
                          </a:r>
                          <a:endParaRPr lang="en-US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Atomic Radius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800" b="0" kern="1200" smtClean="0">
                                  <a:solidFill>
                                    <a:schemeClr val="lt1"/>
                                  </a:solidFill>
                                  <a:effectLst/>
                                  <a:latin typeface="Times" panose="02020603050405020304" pitchFamily="18" charset="0"/>
                                  <a:cs typeface="Times" panose="02020603050405020304" pitchFamily="18" charset="0"/>
                                </a:rPr>
                                <m:t>Å</m:t>
                              </m:r>
                            </m:oMath>
                          </a14:m>
                          <a:r>
                            <a:rPr lang="en-US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4734229"/>
                      </a:ext>
                    </a:extLst>
                  </a:tr>
                  <a:tr h="29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Cr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2180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1.28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9148183"/>
                      </a:ext>
                    </a:extLst>
                  </a:tr>
                  <a:tr h="232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V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2163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1.34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490221"/>
                      </a:ext>
                    </a:extLst>
                  </a:tr>
                  <a:tr h="29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W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3683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1.39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832155"/>
                      </a:ext>
                    </a:extLst>
                  </a:tr>
                  <a:tr h="29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Ta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3269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1.49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6647063"/>
                      </a:ext>
                    </a:extLst>
                  </a:tr>
                  <a:tr h="29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Hf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2500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1.59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707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098EED1-FA1D-4CC8-F542-157CD9A398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273755"/>
                  </p:ext>
                </p:extLst>
              </p:nvPr>
            </p:nvGraphicFramePr>
            <p:xfrm>
              <a:off x="915210" y="1448412"/>
              <a:ext cx="418208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067766">
                      <a:extLst>
                        <a:ext uri="{9D8B030D-6E8A-4147-A177-3AD203B41FA5}">
                          <a16:colId xmlns:a16="http://schemas.microsoft.com/office/drawing/2014/main" val="1730920814"/>
                        </a:ext>
                      </a:extLst>
                    </a:gridCol>
                    <a:gridCol w="909578">
                      <a:extLst>
                        <a:ext uri="{9D8B030D-6E8A-4147-A177-3AD203B41FA5}">
                          <a16:colId xmlns:a16="http://schemas.microsoft.com/office/drawing/2014/main" val="2845853295"/>
                        </a:ext>
                      </a:extLst>
                    </a:gridCol>
                    <a:gridCol w="2204739">
                      <a:extLst>
                        <a:ext uri="{9D8B030D-6E8A-4147-A177-3AD203B41FA5}">
                          <a16:colId xmlns:a16="http://schemas.microsoft.com/office/drawing/2014/main" val="79916248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Element</a:t>
                          </a:r>
                          <a:endParaRPr lang="en-US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T</a:t>
                          </a:r>
                          <a:r>
                            <a:rPr lang="en-US" baseline="-250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</a:t>
                          </a:r>
                          <a:r>
                            <a:rPr lang="en-US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(K)</a:t>
                          </a:r>
                          <a:endParaRPr lang="en-US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055" t="-8333" r="-1105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47342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Cr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2180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1.28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91481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V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2163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1.34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4902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W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3683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1.39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48321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Ta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3269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1.49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664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Hf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2500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1.59</a:t>
                          </a:r>
                          <a:endParaRPr lang="en-US" b="0" i="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707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200FCF8-4D48-71A0-E9BA-E6D1B2323DC3}"/>
              </a:ext>
            </a:extLst>
          </p:cNvPr>
          <p:cNvSpPr txBox="1"/>
          <p:nvPr/>
        </p:nvSpPr>
        <p:spPr>
          <a:xfrm>
            <a:off x="204457" y="5984865"/>
            <a:ext cx="6125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 b="0" i="1">
                <a:solidFill>
                  <a:srgbClr val="222222"/>
                </a:solidFill>
                <a:effectLst/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[1] O. El-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Atwani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N. Li, M. Li, A. Devaraj, J. Baldwin, M.M. Schneider, D.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Sobieraj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J.S.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Wróbel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D. Nguyen-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Manh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S.A. </a:t>
            </a:r>
            <a:r>
              <a:rPr lang="en-US" i="0" dirty="0" err="1">
                <a:latin typeface="Times" panose="02020603050405020304" pitchFamily="18" charset="0"/>
                <a:cs typeface="Times" panose="02020603050405020304" pitchFamily="18" charset="0"/>
              </a:rPr>
              <a:t>Maloy</a:t>
            </a:r>
            <a:r>
              <a:rPr lang="en-US" i="0" dirty="0">
                <a:latin typeface="Times" panose="02020603050405020304" pitchFamily="18" charset="0"/>
                <a:cs typeface="Times" panose="02020603050405020304" pitchFamily="18" charset="0"/>
              </a:rPr>
              <a:t>, E. Martinez, Outstanding radiation resistance of tungsten-based high-entropy alloys, Science advances 5(3) (2019) eaav2002.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1BA87-612B-02BC-2311-8E241BE7BE8F}"/>
              </a:ext>
            </a:extLst>
          </p:cNvPr>
          <p:cNvSpPr txBox="1"/>
          <p:nvPr/>
        </p:nvSpPr>
        <p:spPr>
          <a:xfrm>
            <a:off x="838200" y="3878715"/>
            <a:ext cx="4776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W-Ta pairs suppress He bubble 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V increases the recombination of Frenkel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Hf is used to increase the ductility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1E4EF-ACE6-7DED-28EF-EC80EDCD56FB}"/>
              </a:ext>
            </a:extLst>
          </p:cNvPr>
          <p:cNvSpPr txBox="1"/>
          <p:nvPr/>
        </p:nvSpPr>
        <p:spPr>
          <a:xfrm>
            <a:off x="6235291" y="4078770"/>
            <a:ext cx="51185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Single solid-solution phase at a high temperature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0B05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 loops were shown to form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0B05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Hardness remains after irradiation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Order-disorder transition temperature of this composition is high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FA654-94F9-D7F4-030F-C1DDA6B35AB7}"/>
              </a:ext>
            </a:extLst>
          </p:cNvPr>
          <p:cNvGrpSpPr/>
          <p:nvPr/>
        </p:nvGrpSpPr>
        <p:grpSpPr>
          <a:xfrm>
            <a:off x="6956079" y="1445144"/>
            <a:ext cx="3229631" cy="2645821"/>
            <a:chOff x="6367017" y="562453"/>
            <a:chExt cx="4627071" cy="347337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D3A7FA-B757-1CDC-126A-E1564561AA8C}"/>
                </a:ext>
              </a:extLst>
            </p:cNvPr>
            <p:cNvGrpSpPr/>
            <p:nvPr/>
          </p:nvGrpSpPr>
          <p:grpSpPr>
            <a:xfrm>
              <a:off x="6412282" y="562453"/>
              <a:ext cx="4581806" cy="3473377"/>
              <a:chOff x="4290591" y="2891293"/>
              <a:chExt cx="4581806" cy="3473377"/>
            </a:xfrm>
          </p:grpSpPr>
          <p:pic>
            <p:nvPicPr>
              <p:cNvPr id="9" name="Shape 43" descr="picture 3 new">
                <a:extLst>
                  <a:ext uri="{FF2B5EF4-FFF2-40B4-BE49-F238E27FC236}">
                    <a16:creationId xmlns:a16="http://schemas.microsoft.com/office/drawing/2014/main" id="{C51AA165-1213-DA10-7234-61F2B03F004F}"/>
                  </a:ext>
                </a:extLst>
              </p:cNvPr>
              <p:cNvPicPr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290591" y="2891293"/>
                <a:ext cx="4581806" cy="306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FFEF87-E5B6-AD30-0815-FECA412107CD}"/>
                  </a:ext>
                </a:extLst>
              </p:cNvPr>
              <p:cNvSpPr txBox="1"/>
              <p:nvPr/>
            </p:nvSpPr>
            <p:spPr>
              <a:xfrm>
                <a:off x="5226796" y="6031334"/>
                <a:ext cx="3227199" cy="333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050" b="1" i="0"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</a:defRPr>
                </a:lvl1pPr>
              </a:lstStyle>
              <a:p>
                <a:r>
                  <a:rPr lang="en-US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Preliminary data of W</a:t>
                </a:r>
                <a:r>
                  <a:rPr lang="en-US" b="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38</a:t>
                </a:r>
                <a:r>
                  <a:rPr lang="en-US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Ta</a:t>
                </a:r>
                <a:r>
                  <a:rPr lang="en-US" b="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36</a:t>
                </a:r>
                <a:r>
                  <a:rPr lang="en-US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Cr</a:t>
                </a:r>
                <a:r>
                  <a:rPr lang="en-US" b="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15</a:t>
                </a:r>
                <a:r>
                  <a:rPr lang="en-US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V</a:t>
                </a:r>
                <a:r>
                  <a:rPr lang="en-US" b="0" baseline="-25000" dirty="0">
                    <a:latin typeface="Times" panose="02020603050405020304" pitchFamily="18" charset="0"/>
                    <a:cs typeface="Times" panose="02020603050405020304" pitchFamily="18" charset="0"/>
                  </a:rPr>
                  <a:t>11</a:t>
                </a:r>
                <a:r>
                  <a:rPr lang="en-US" b="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r>
                  <a:rPr lang="en-US" b="0" baseline="30000" dirty="0">
                    <a:latin typeface="Times" panose="02020603050405020304" pitchFamily="18" charset="0"/>
                    <a:cs typeface="Times" panose="02020603050405020304" pitchFamily="18" charset="0"/>
                  </a:rPr>
                  <a:t>[1]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4DCED88-9A6B-3012-51A5-AE7B03CF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8496" y="1823561"/>
              <a:ext cx="1937442" cy="18105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359DF7-0DF6-239F-7E96-7D4F27658958}"/>
                </a:ext>
              </a:extLst>
            </p:cNvPr>
            <p:cNvSpPr txBox="1"/>
            <p:nvPr/>
          </p:nvSpPr>
          <p:spPr>
            <a:xfrm>
              <a:off x="6367017" y="1794024"/>
              <a:ext cx="480451" cy="323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(b)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3559878-A121-B6F7-B217-B6E452FF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47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Advantages of HEA </a:t>
            </a:r>
            <a:b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</a:br>
            <a:endParaRPr lang="en-US" sz="2400" b="1" dirty="0">
              <a:latin typeface="Times" panose="02020603050405020304" pitchFamily="18" charset="0"/>
              <a:ea typeface="SimSun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F58D7E-2320-72C9-BF24-14DF7715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8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3B1750-0857-F9CF-77D6-C29A1EF0A9D3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86DB7E-31D2-671E-E52D-1B83BEAE446B}"/>
              </a:ext>
            </a:extLst>
          </p:cNvPr>
          <p:cNvSpPr txBox="1"/>
          <p:nvPr/>
        </p:nvSpPr>
        <p:spPr>
          <a:xfrm>
            <a:off x="1560983" y="86754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Multiple principles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E398-D754-20FD-A906-7C866A1FA238}"/>
              </a:ext>
            </a:extLst>
          </p:cNvPr>
          <p:cNvSpPr txBox="1"/>
          <p:nvPr/>
        </p:nvSpPr>
        <p:spPr>
          <a:xfrm>
            <a:off x="7202337" y="867548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anose="02020603050405020304" pitchFamily="18" charset="0"/>
                <a:cs typeface="Times" panose="02020603050405020304" pitchFamily="18" charset="0"/>
              </a:rPr>
              <a:t>Single solid solution phase</a:t>
            </a:r>
          </a:p>
        </p:txBody>
      </p:sp>
    </p:spTree>
    <p:extLst>
      <p:ext uri="{BB962C8B-B14F-4D97-AF65-F5344CB8AC3E}">
        <p14:creationId xmlns:p14="http://schemas.microsoft.com/office/powerpoint/2010/main" val="15856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1C1EED-BBCA-2762-D3B0-102FBD5A4E97}"/>
              </a:ext>
            </a:extLst>
          </p:cNvPr>
          <p:cNvGrpSpPr/>
          <p:nvPr/>
        </p:nvGrpSpPr>
        <p:grpSpPr>
          <a:xfrm>
            <a:off x="5913585" y="2011062"/>
            <a:ext cx="5440215" cy="3459024"/>
            <a:chOff x="505388" y="2874630"/>
            <a:chExt cx="5440215" cy="34590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F1867F-83CF-8B09-F3F8-486FBE17D893}"/>
                </a:ext>
              </a:extLst>
            </p:cNvPr>
            <p:cNvSpPr/>
            <p:nvPr/>
          </p:nvSpPr>
          <p:spPr>
            <a:xfrm>
              <a:off x="505388" y="3429000"/>
              <a:ext cx="2643612" cy="13218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High entropy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D2F3790-5E9C-7879-E590-2967F2A67A32}"/>
                </a:ext>
              </a:extLst>
            </p:cNvPr>
            <p:cNvSpPr/>
            <p:nvPr/>
          </p:nvSpPr>
          <p:spPr>
            <a:xfrm>
              <a:off x="3301346" y="3429000"/>
              <a:ext cx="2643612" cy="13218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Lattice distortion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460A99-2748-5472-CCB2-DBE6C62CBC63}"/>
                </a:ext>
              </a:extLst>
            </p:cNvPr>
            <p:cNvSpPr/>
            <p:nvPr/>
          </p:nvSpPr>
          <p:spPr>
            <a:xfrm>
              <a:off x="505388" y="5011848"/>
              <a:ext cx="2643612" cy="13218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Modified diffusion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A809AB-43AA-791E-0F0D-DE897FBC9B5A}"/>
                </a:ext>
              </a:extLst>
            </p:cNvPr>
            <p:cNvSpPr/>
            <p:nvPr/>
          </p:nvSpPr>
          <p:spPr>
            <a:xfrm>
              <a:off x="3301991" y="5011848"/>
              <a:ext cx="2643612" cy="13218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Cocktail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32CD9B-CC29-FD19-7199-0E71F2CFB010}"/>
                </a:ext>
              </a:extLst>
            </p:cNvPr>
            <p:cNvSpPr txBox="1"/>
            <p:nvPr/>
          </p:nvSpPr>
          <p:spPr>
            <a:xfrm>
              <a:off x="2436721" y="2874630"/>
              <a:ext cx="1463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" panose="02020603050405020304" pitchFamily="18" charset="0"/>
                  <a:cs typeface="Times" panose="02020603050405020304" pitchFamily="18" charset="0"/>
                </a:rPr>
                <a:t>4 core effects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FCFC0C-BFE0-EACB-363F-D7649F0BC1A6}"/>
              </a:ext>
            </a:extLst>
          </p:cNvPr>
          <p:cNvGrpSpPr/>
          <p:nvPr/>
        </p:nvGrpSpPr>
        <p:grpSpPr>
          <a:xfrm>
            <a:off x="676942" y="2195728"/>
            <a:ext cx="3818454" cy="3513684"/>
            <a:chOff x="162961" y="2184977"/>
            <a:chExt cx="3818454" cy="35136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2E5E90-3E16-B6E6-A86A-C7A708810DE4}"/>
                </a:ext>
              </a:extLst>
            </p:cNvPr>
            <p:cNvGrpSpPr/>
            <p:nvPr/>
          </p:nvGrpSpPr>
          <p:grpSpPr>
            <a:xfrm>
              <a:off x="3596215" y="3885351"/>
              <a:ext cx="385200" cy="809625"/>
              <a:chOff x="6514386" y="2991321"/>
              <a:chExt cx="385200" cy="80962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376724-DBF4-1E1D-3205-5AF7877DA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4386" y="2991321"/>
                <a:ext cx="381000" cy="8096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F0304D-CB7F-934E-BBF3-114BA2988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386" y="2991321"/>
                <a:ext cx="385200" cy="20669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22064D-05DE-A5BC-6F46-1E8F317AAAEE}"/>
                </a:ext>
              </a:extLst>
            </p:cNvPr>
            <p:cNvSpPr txBox="1"/>
            <p:nvPr/>
          </p:nvSpPr>
          <p:spPr>
            <a:xfrm>
              <a:off x="1024064" y="2184977"/>
              <a:ext cx="1646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W</a:t>
              </a:r>
              <a:r>
                <a:rPr lang="en-US" baseline="-25000" dirty="0">
                  <a:latin typeface="Times" panose="02020603050405020304" pitchFamily="18" charset="0"/>
                  <a:cs typeface="Times" panose="02020603050405020304" pitchFamily="18" charset="0"/>
                </a:rPr>
                <a:t>15</a:t>
              </a:r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Ta</a:t>
              </a:r>
              <a:r>
                <a:rPr lang="en-US" baseline="-25000" dirty="0">
                  <a:latin typeface="Times" panose="02020603050405020304" pitchFamily="18" charset="0"/>
                  <a:cs typeface="Times" panose="02020603050405020304" pitchFamily="18" charset="0"/>
                </a:rPr>
                <a:t>35</a:t>
              </a:r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V</a:t>
              </a:r>
              <a:r>
                <a:rPr lang="en-US" baseline="-25000" dirty="0">
                  <a:latin typeface="Times" panose="02020603050405020304" pitchFamily="18" charset="0"/>
                  <a:cs typeface="Times" panose="02020603050405020304" pitchFamily="18" charset="0"/>
                </a:rPr>
                <a:t>15</a:t>
              </a:r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Cr</a:t>
              </a:r>
              <a:r>
                <a:rPr lang="en-US" baseline="-25000" dirty="0">
                  <a:latin typeface="Times" panose="02020603050405020304" pitchFamily="18" charset="0"/>
                  <a:cs typeface="Times" panose="02020603050405020304" pitchFamily="18" charset="0"/>
                </a:rPr>
                <a:t>35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982DE5-9B0F-9422-BE5F-BD4C70DA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61" y="2549608"/>
              <a:ext cx="3280263" cy="31490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A25F33-14A3-5058-4B1B-E5A0AE628A20}"/>
                </a:ext>
              </a:extLst>
            </p:cNvPr>
            <p:cNvSpPr txBox="1"/>
            <p:nvPr/>
          </p:nvSpPr>
          <p:spPr>
            <a:xfrm>
              <a:off x="325925" y="2781407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anose="02020603050405020304" pitchFamily="18" charset="0"/>
                  <a:cs typeface="Times" panose="02020603050405020304" pitchFamily="18" charset="0"/>
                </a:rPr>
                <a:t>2000 K</a:t>
              </a: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EF4B2DD6-1E84-8BD4-5414-1EDB8B5C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latin typeface="Times" panose="02020603050405020304" pitchFamily="18" charset="0"/>
                <a:ea typeface="SimSun" panose="02010600030101010101" pitchFamily="2" charset="-122"/>
                <a:cs typeface="Times" panose="02020603050405020304" pitchFamily="18" charset="0"/>
              </a:rPr>
              <a:t>Design of Materials with Optimized Properties – High-Entropy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D2944-53FA-BB15-A077-996B4D78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6E82F-4C84-4AFC-9970-554381EDDE3C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t>9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538AB6-78EB-D2F9-DBAA-AB99D527A392}"/>
              </a:ext>
            </a:extLst>
          </p:cNvPr>
          <p:cNvCxnSpPr>
            <a:cxnSpLocks/>
          </p:cNvCxnSpPr>
          <p:nvPr/>
        </p:nvCxnSpPr>
        <p:spPr>
          <a:xfrm>
            <a:off x="1973656" y="6793903"/>
            <a:ext cx="1566249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0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15311</TotalTime>
  <Words>3139</Words>
  <Application>Microsoft Office PowerPoint</Application>
  <PresentationFormat>Widescreen</PresentationFormat>
  <Paragraphs>513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Times</vt:lpstr>
      <vt:lpstr>Times New Roman</vt:lpstr>
      <vt:lpstr>Office Theme</vt:lpstr>
      <vt:lpstr>Computational modeling of refractory metals and alloys </vt:lpstr>
      <vt:lpstr>Dissertation research objectives </vt:lpstr>
      <vt:lpstr>PowerPoint Presentation</vt:lpstr>
      <vt:lpstr>Structural Reliability under Irradiation Damage</vt:lpstr>
      <vt:lpstr>Irradiation damage in body-centered cubic (BCC) tungsten (W)</vt:lpstr>
      <vt:lpstr>Formation of fuzz structure </vt:lpstr>
      <vt:lpstr>Considerations for Utilizing Tungsten </vt:lpstr>
      <vt:lpstr>Advantages of HEA  </vt:lpstr>
      <vt:lpstr>Design of Materials with Optimized Properties – High-Entropy Alloys</vt:lpstr>
      <vt:lpstr>High entropy and lattice distortion effect </vt:lpstr>
      <vt:lpstr>Modified diffusion effect in HEAs </vt:lpstr>
      <vt:lpstr>Utilizing the Cocktail effect</vt:lpstr>
      <vt:lpstr>Modeling Materials at the Atomic Scale </vt:lpstr>
      <vt:lpstr>Focus of my dissertation work is divided into two thrust areas</vt:lpstr>
      <vt:lpstr>Project 1: Strain Effects on the Diffusion Properties of Near-Surface Self-Interstitial Atoms and Adatoms in Tungsten  </vt:lpstr>
      <vt:lpstr>Methodologies for Project 1</vt:lpstr>
      <vt:lpstr>Preliminary Results of Project 1 </vt:lpstr>
      <vt:lpstr>Project 2: Understanding the Rate of Edge Dislocation Escape from a Void in bcc Tungsten </vt:lpstr>
      <vt:lpstr>Methodology for Project 2</vt:lpstr>
      <vt:lpstr>PowerPoint Presentation</vt:lpstr>
      <vt:lpstr>Project 2 Preliminary Results Understanding the Rate of Edge Dislocation Escape from a Void in bcc Tungsten</vt:lpstr>
      <vt:lpstr>Next Step for Project 2 Understanding the Rate of Edge Dislocation Escape from a Void in bcc Tungsten </vt:lpstr>
      <vt:lpstr>Project 3: Mobility of screw dislocation after absorbing vacancies/SIAs  </vt:lpstr>
      <vt:lpstr>Methodology for Project 3</vt:lpstr>
      <vt:lpstr>Preliminary results and next steps for Project 3</vt:lpstr>
      <vt:lpstr>Project 4: Calculate the order-disorder transition temperature and elastic response of different compositions of the W-based refractory HEA</vt:lpstr>
      <vt:lpstr>Research Plan for Project 4 Short-range order (SRO)</vt:lpstr>
      <vt:lpstr>Project 4 Research Plan Develop quaternary phase diagrams for Cr-Ta-V-W HEA</vt:lpstr>
      <vt:lpstr>Project 4 Research Plan Develop quaternary phase diagrams for Cr-Ta-V-W HEA </vt:lpstr>
      <vt:lpstr>Contribution to this project and broader impacts for science</vt:lpstr>
      <vt:lpstr>Acknowledgements</vt:lpstr>
      <vt:lpstr>Questions and discussion</vt:lpstr>
      <vt:lpstr>Elastic properties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Bochuan Sun</dc:creator>
  <cp:lastModifiedBy>Bochuan Sun</cp:lastModifiedBy>
  <cp:revision>245</cp:revision>
  <dcterms:created xsi:type="dcterms:W3CDTF">2023-03-08T21:14:37Z</dcterms:created>
  <dcterms:modified xsi:type="dcterms:W3CDTF">2023-05-10T12:58:10Z</dcterms:modified>
</cp:coreProperties>
</file>